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7.xml" ContentType="application/vnd.openxmlformats-officedocument.presentationml.slide+xml"/>
  <Override PartName="/ppt/slides/slide4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00000"/>
      </a:lnSpc>
      <a:spcBef>
        <a:spcPts val="1600"/>
      </a:spcBef>
      <a:spcAft>
        <a:spcPts val="0"/>
      </a:spcAft>
      <a:buClrTx/>
      <a:buSzTx/>
      <a:buFontTx/>
      <a:buNone/>
      <a:tabLst/>
      <a:defRPr kumimoji="0" sz="2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1pPr>
    <a:lvl2pPr marL="0" marR="0" indent="457200" algn="ctr" defTabSz="914400" rtl="0" fontAlgn="auto" latinLnBrk="0" hangingPunct="0">
      <a:lnSpc>
        <a:spcPct val="100000"/>
      </a:lnSpc>
      <a:spcBef>
        <a:spcPts val="1600"/>
      </a:spcBef>
      <a:spcAft>
        <a:spcPts val="0"/>
      </a:spcAft>
      <a:buClrTx/>
      <a:buSzTx/>
      <a:buFontTx/>
      <a:buNone/>
      <a:tabLst/>
      <a:defRPr kumimoji="0" sz="2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2pPr>
    <a:lvl3pPr marL="0" marR="0" indent="914400" algn="ctr" defTabSz="914400" rtl="0" fontAlgn="auto" latinLnBrk="0" hangingPunct="0">
      <a:lnSpc>
        <a:spcPct val="100000"/>
      </a:lnSpc>
      <a:spcBef>
        <a:spcPts val="1600"/>
      </a:spcBef>
      <a:spcAft>
        <a:spcPts val="0"/>
      </a:spcAft>
      <a:buClrTx/>
      <a:buSzTx/>
      <a:buFontTx/>
      <a:buNone/>
      <a:tabLst/>
      <a:defRPr kumimoji="0" sz="2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3pPr>
    <a:lvl4pPr marL="0" marR="0" indent="1371600" algn="ctr" defTabSz="914400" rtl="0" fontAlgn="auto" latinLnBrk="0" hangingPunct="0">
      <a:lnSpc>
        <a:spcPct val="100000"/>
      </a:lnSpc>
      <a:spcBef>
        <a:spcPts val="1600"/>
      </a:spcBef>
      <a:spcAft>
        <a:spcPts val="0"/>
      </a:spcAft>
      <a:buClrTx/>
      <a:buSzTx/>
      <a:buFontTx/>
      <a:buNone/>
      <a:tabLst/>
      <a:defRPr kumimoji="0" sz="2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4pPr>
    <a:lvl5pPr marL="0" marR="0" indent="1828800" algn="ctr" defTabSz="914400" rtl="0" fontAlgn="auto" latinLnBrk="0" hangingPunct="0">
      <a:lnSpc>
        <a:spcPct val="100000"/>
      </a:lnSpc>
      <a:spcBef>
        <a:spcPts val="1600"/>
      </a:spcBef>
      <a:spcAft>
        <a:spcPts val="0"/>
      </a:spcAft>
      <a:buClrTx/>
      <a:buSzTx/>
      <a:buFontTx/>
      <a:buNone/>
      <a:tabLst/>
      <a:defRPr kumimoji="0" sz="2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5pPr>
    <a:lvl6pPr marL="0" marR="0" indent="2286000" algn="ctr" defTabSz="914400" rtl="0" fontAlgn="auto" latinLnBrk="0" hangingPunct="0">
      <a:lnSpc>
        <a:spcPct val="100000"/>
      </a:lnSpc>
      <a:spcBef>
        <a:spcPts val="1600"/>
      </a:spcBef>
      <a:spcAft>
        <a:spcPts val="0"/>
      </a:spcAft>
      <a:buClrTx/>
      <a:buSzTx/>
      <a:buFontTx/>
      <a:buNone/>
      <a:tabLst/>
      <a:defRPr kumimoji="0" sz="2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6pPr>
    <a:lvl7pPr marL="0" marR="0" indent="2743200" algn="ctr" defTabSz="914400" rtl="0" fontAlgn="auto" latinLnBrk="0" hangingPunct="0">
      <a:lnSpc>
        <a:spcPct val="100000"/>
      </a:lnSpc>
      <a:spcBef>
        <a:spcPts val="1600"/>
      </a:spcBef>
      <a:spcAft>
        <a:spcPts val="0"/>
      </a:spcAft>
      <a:buClrTx/>
      <a:buSzTx/>
      <a:buFontTx/>
      <a:buNone/>
      <a:tabLst/>
      <a:defRPr kumimoji="0" sz="2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7pPr>
    <a:lvl8pPr marL="0" marR="0" indent="3200400" algn="ctr" defTabSz="914400" rtl="0" fontAlgn="auto" latinLnBrk="0" hangingPunct="0">
      <a:lnSpc>
        <a:spcPct val="100000"/>
      </a:lnSpc>
      <a:spcBef>
        <a:spcPts val="1600"/>
      </a:spcBef>
      <a:spcAft>
        <a:spcPts val="0"/>
      </a:spcAft>
      <a:buClrTx/>
      <a:buSzTx/>
      <a:buFontTx/>
      <a:buNone/>
      <a:tabLst/>
      <a:defRPr kumimoji="0" sz="2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8pPr>
    <a:lvl9pPr marL="0" marR="0" indent="3657600" algn="ctr" defTabSz="914400" rtl="0" fontAlgn="auto" latinLnBrk="0" hangingPunct="0">
      <a:lnSpc>
        <a:spcPct val="100000"/>
      </a:lnSpc>
      <a:spcBef>
        <a:spcPts val="1600"/>
      </a:spcBef>
      <a:spcAft>
        <a:spcPts val="0"/>
      </a:spcAft>
      <a:buClrTx/>
      <a:buSzTx/>
      <a:buFontTx/>
      <a:buNone/>
      <a:tabLst/>
      <a:defRPr kumimoji="0" sz="2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DDD"/>
          </a:solidFill>
        </a:fill>
      </a:tcStyle>
    </a:wholeTbl>
    <a:band2H>
      <a:tcTxStyle/>
      <a:tcStyle>
        <a:tcBdr/>
        <a:fill>
          <a:solidFill>
            <a:srgbClr val="E6EFE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E4E9"/>
          </a:solidFill>
        </a:fill>
      </a:tcStyle>
    </a:wholeTbl>
    <a:band2H>
      <a:tcTxStyle/>
      <a:tcStyle>
        <a:tcBdr/>
        <a:fill>
          <a:solidFill>
            <a:srgbClr val="F1F2F4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1D9"/>
          </a:solidFill>
        </a:fill>
      </a:tcStyle>
    </a:wholeTbl>
    <a:band2H>
      <a:tcTxStyle/>
      <a:tcStyle>
        <a:tcBdr/>
        <a:fill>
          <a:solidFill>
            <a:srgbClr val="E7E9ED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3366"/>
              </a:solidFill>
              <a:prstDash val="solid"/>
              <a:round/>
            </a:ln>
          </a:top>
          <a:bottom>
            <a:ln w="254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3366"/>
              </a:solidFill>
              <a:prstDash val="solid"/>
              <a:round/>
            </a:ln>
          </a:top>
          <a:bottom>
            <a:ln w="254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D2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/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/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/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/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6629400" y="381000"/>
            <a:ext cx="2057400" cy="5715000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381000"/>
            <a:ext cx="6019800" cy="5715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/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/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/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/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/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/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/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/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i="0" cap="all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  <a:lvl2pPr marL="0" indent="457200">
              <a:buSzTx/>
              <a:buNone/>
              <a:defRPr sz="2000"/>
            </a:lvl2pPr>
            <a:lvl3pPr marL="0" indent="914400">
              <a:buSzTx/>
              <a:buNone/>
              <a:defRPr sz="2000"/>
            </a:lvl3pPr>
            <a:lvl4pPr marL="0" indent="1371600">
              <a:buSzTx/>
              <a:buNone/>
              <a:defRPr sz="2000"/>
            </a:lvl4pPr>
            <a:lvl5pPr marL="0" indent="1828800"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buClr>
                <a:srgbClr val="00CCFF"/>
              </a:buClr>
              <a:buSzPct val="65000"/>
              <a:buChar char="■"/>
              <a:defRPr sz="2800"/>
            </a:lvl1pPr>
            <a:lvl2pPr marL="790575" indent="-333375">
              <a:spcBef>
                <a:spcPts val="600"/>
              </a:spcBef>
              <a:buClr>
                <a:srgbClr val="00CCFF"/>
              </a:buClr>
              <a:defRPr sz="2800"/>
            </a:lvl2pPr>
            <a:lvl3pPr marL="1234439" indent="-320039">
              <a:spcBef>
                <a:spcPts val="600"/>
              </a:spcBef>
              <a:buClr>
                <a:srgbClr val="00CCFF"/>
              </a:buClr>
              <a:defRPr sz="2800"/>
            </a:lvl3pPr>
            <a:lvl4pPr marL="1727200" indent="-355600">
              <a:spcBef>
                <a:spcPts val="600"/>
              </a:spcBef>
              <a:buClr>
                <a:srgbClr val="00CCFF"/>
              </a:buClr>
              <a:defRPr sz="2800"/>
            </a:lvl4pPr>
            <a:lvl5pPr marL="2184400" indent="-355600">
              <a:spcBef>
                <a:spcPts val="600"/>
              </a:spcBef>
              <a:buClr>
                <a:srgbClr val="00CCFF"/>
              </a:buClr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>
              <a:spcBef>
                <a:spcPts val="500"/>
              </a:spcBef>
              <a:defRPr sz="2400" b="1"/>
            </a:lvl1pPr>
            <a:lvl2pPr marL="0" indent="457200">
              <a:spcBef>
                <a:spcPts val="500"/>
              </a:spcBef>
              <a:buSz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>
              <a:spcBef>
                <a:spcPts val="500"/>
              </a:spcBef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/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/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/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/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5344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598805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spcBef>
                <a:spcPts val="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1pPr>
      <a:lvl2pPr marL="640896" marR="0" indent="-183696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1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2pPr>
      <a:lvl3pPr marL="1085850" marR="0" indent="-17145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1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3pPr>
      <a:lvl4pPr marL="1577339" marR="0" indent="-205739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1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4pPr>
      <a:lvl5pPr marL="2034539" marR="0" indent="-205739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1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5pPr>
      <a:lvl6pPr marL="2491739" marR="0" indent="-205739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1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6pPr>
      <a:lvl7pPr marL="2948939" marR="0" indent="-205739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1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7pPr>
      <a:lvl8pPr marL="3406140" marR="0" indent="-20574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1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8pPr>
      <a:lvl9pPr marL="3863340" marR="0" indent="-20574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1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ecanfigurethisout.org/NANO/lecture_notes/DNA_self_assembly_Supporting_materials.htm%23DNA_packing_and_replication" TargetMode="Externa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ecanfigurethisout.org/NANO/lecture_notes/DNA_self_assembly_Supporting_materials.htm%23DNA_packing_and_replication" TargetMode="External"/><Relationship Id="rId3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ecanfigurethisout.org/NANO/lecture_notes/DNA_self_assembly_Supporting_materials.htm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eCanFigureThisOut.org/VL/DNA_close_up.htm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Relationship Id="rId3" Type="http://schemas.openxmlformats.org/officeDocument/2006/relationships/hyperlink" Target="https://wecanfigurethisout.org/NANO/lecture_notes/DNA_self_assembly_Supporting_materials.htm%23Nova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ecanfigurethisout.org/NANO/lecture_notes/Lecture_8_Materials/Epigenetics%20-%20Why%20Your%20DNA%20Isnt%20Your%20Destiny%20-%20TIME.pdf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ecanfigurethisout.org/NANO/lecture_notes/DNA_self_assembly_Supporting_materials.htm%23Nova" TargetMode="External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ecanfigurethisout.org/NANO/lecture_notes/Lecture_8_Materials/The_Rest_of_the_Genome_NYTimes.pdf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s://WeCanFigureThisOut.org/VL/DNA_big_picture.htm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13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DNA-based Self-Assembly</a:t>
            </a:r>
          </a:p>
        </p:txBody>
      </p:sp>
      <p:sp>
        <p:nvSpPr>
          <p:cNvPr id="114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914399"/>
            <a:ext cx="8839201" cy="555684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tabLst>
                <a:tab pos="457200" algn="l"/>
              </a:tabLst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We've discussed inorganic self-assembly in forms such as crystal growth</a:t>
            </a:r>
          </a:p>
          <a:p>
            <a:pPr>
              <a:tabLst>
                <a:tab pos="457200" algn="l"/>
              </a:tabLst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57200" algn="l"/>
              </a:tabLst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We've described how organic self-assembly produces things like nanotubes and Buckyballs</a:t>
            </a:r>
          </a:p>
          <a:p>
            <a:pPr>
              <a:tabLst>
                <a:tab pos="457200" algn="l"/>
              </a:tabLst>
              <a:defRPr sz="1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57200" algn="l"/>
              </a:tabLst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Today we'll introduce the ultimate self-assembly process, that based on DNA</a:t>
            </a:r>
          </a:p>
          <a:p>
            <a:pPr>
              <a:tabLst>
                <a:tab pos="457200" algn="l"/>
              </a:tabLst>
              <a:defRPr sz="2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</a:tabLst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57200" algn="l"/>
              </a:tabLst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Note that as a non-molecular biologist, in preparing this lecture I’ve consulted texts including:</a:t>
            </a:r>
          </a:p>
          <a:p>
            <a:pPr>
              <a:tabLst>
                <a:tab pos="457200" algn="l"/>
              </a:tabLst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57200" algn="l"/>
              </a:tabLst>
              <a:defRPr sz="1600">
                <a:effectLst/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 sz="1400"/>
              <a:t>Molecular Biology of the Cell by Bruce Alberts et al.</a:t>
            </a:r>
          </a:p>
          <a:p>
            <a:pPr>
              <a:tabLst>
                <a:tab pos="4572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lnSpc>
                <a:spcPct val="90000"/>
              </a:lnSpc>
              <a:spcBef>
                <a:spcPts val="300"/>
              </a:spcBef>
              <a:tabLst>
                <a:tab pos="457200" algn="l"/>
              </a:tabLst>
              <a:defRPr sz="1400">
                <a:effectLst/>
                <a:latin typeface="+mj-lt"/>
                <a:ea typeface="+mj-ea"/>
                <a:cs typeface="+mj-cs"/>
                <a:sym typeface="Arial"/>
              </a:defRPr>
            </a:pPr>
            <a:r>
              <a:t>	The World of the Cell by W.M. Becker, J.B. Reece &amp; M.F. Poenie</a:t>
            </a:r>
          </a:p>
          <a:p>
            <a:pPr>
              <a:lnSpc>
                <a:spcPct val="90000"/>
              </a:lnSpc>
              <a:spcBef>
                <a:spcPts val="300"/>
              </a:spcBef>
              <a:tabLst>
                <a:tab pos="457200" algn="l"/>
              </a:tabLst>
              <a:defRPr sz="1400">
                <a:effectLst/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</a:p>
          <a:p>
            <a:pPr>
              <a:lnSpc>
                <a:spcPct val="90000"/>
              </a:lnSpc>
              <a:spcBef>
                <a:spcPts val="300"/>
              </a:spcBef>
              <a:tabLst>
                <a:tab pos="457200" algn="l"/>
              </a:tabLst>
              <a:defRPr sz="1400">
                <a:effectLst/>
                <a:latin typeface="+mj-lt"/>
                <a:ea typeface="+mj-ea"/>
                <a:cs typeface="+mj-cs"/>
                <a:sym typeface="Arial"/>
              </a:defRPr>
            </a:pPr>
            <a:r>
              <a:t>	Biochemistry by D. Voet and J. Voet</a:t>
            </a:r>
          </a:p>
          <a:p>
            <a:pPr>
              <a:spcBef>
                <a:spcPts val="300"/>
              </a:spcBef>
              <a:tabLst>
                <a:tab pos="4572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</a:p>
          <a:p>
            <a:pPr algn="ctr">
              <a:spcBef>
                <a:spcPts val="300"/>
              </a:spcBef>
              <a:tabLst>
                <a:tab pos="4572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r>
              <a:t>Which I will credit in figures as:  “Alberts,” "World of the Cell" or "Voet &amp; Voet"</a:t>
            </a:r>
          </a:p>
          <a:p>
            <a:pPr algn="ctr">
              <a:tabLst>
                <a:tab pos="4572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spcBef>
                <a:spcPts val="300"/>
              </a:spcBef>
              <a:tabLst>
                <a:tab pos="4572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r>
              <a:t>(As always, uncredited figures are from the UVA Virtual Lab website)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And what about the 3’ and 5’ end labels?</a:t>
            </a:r>
          </a:p>
        </p:txBody>
      </p:sp>
      <p:sp>
        <p:nvSpPr>
          <p:cNvPr id="305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152400" y="762000"/>
            <a:ext cx="8686800" cy="381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Goes back to Chemist's numbering of carbon sites on the 2-deoxyribose:</a:t>
            </a:r>
          </a:p>
        </p:txBody>
      </p:sp>
      <p:pic>
        <p:nvPicPr>
          <p:cNvPr id="306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4600" y="1295400"/>
            <a:ext cx="3681413" cy="4038600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Rectangle 7"/>
          <p:cNvSpPr txBox="1"/>
          <p:nvPr/>
        </p:nvSpPr>
        <p:spPr>
          <a:xfrm>
            <a:off x="6172200" y="4343400"/>
            <a:ext cx="2971800" cy="628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#2 Carbon </a:t>
            </a:r>
            <a:endParaRPr sz="1600"/>
          </a:p>
          <a:p>
            <a:pPr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(where sugar was "deoxy'ed")</a:t>
            </a:r>
          </a:p>
        </p:txBody>
      </p:sp>
      <p:sp>
        <p:nvSpPr>
          <p:cNvPr id="308" name="Rectangle 8"/>
          <p:cNvSpPr txBox="1"/>
          <p:nvPr/>
        </p:nvSpPr>
        <p:spPr>
          <a:xfrm>
            <a:off x="0" y="1752600"/>
            <a:ext cx="2209800" cy="628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#5 Carbon </a:t>
            </a:r>
            <a:endParaRPr sz="1600"/>
          </a:p>
          <a:p>
            <a:pPr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(up helix connection)</a:t>
            </a:r>
          </a:p>
        </p:txBody>
      </p:sp>
      <p:sp>
        <p:nvSpPr>
          <p:cNvPr id="309" name="Rectangle 9"/>
          <p:cNvSpPr txBox="1"/>
          <p:nvPr/>
        </p:nvSpPr>
        <p:spPr>
          <a:xfrm>
            <a:off x="0" y="4191000"/>
            <a:ext cx="2438400" cy="628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#3 Carbon </a:t>
            </a:r>
            <a:endParaRPr sz="1600"/>
          </a:p>
          <a:p>
            <a:pPr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(down helix connection)</a:t>
            </a:r>
          </a:p>
        </p:txBody>
      </p:sp>
      <p:sp>
        <p:nvSpPr>
          <p:cNvPr id="310" name="Line 11"/>
          <p:cNvSpPr/>
          <p:nvPr/>
        </p:nvSpPr>
        <p:spPr>
          <a:xfrm>
            <a:off x="2286000" y="2133599"/>
            <a:ext cx="1371601" cy="609602"/>
          </a:xfrm>
          <a:prstGeom prst="line">
            <a:avLst/>
          </a:prstGeom>
          <a:ln w="381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1" name="Line 12"/>
          <p:cNvSpPr/>
          <p:nvPr/>
        </p:nvSpPr>
        <p:spPr>
          <a:xfrm flipV="1">
            <a:off x="1981200" y="3733799"/>
            <a:ext cx="1905001" cy="609601"/>
          </a:xfrm>
          <a:prstGeom prst="line">
            <a:avLst/>
          </a:prstGeom>
          <a:ln w="381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2" name="Line 13"/>
          <p:cNvSpPr/>
          <p:nvPr/>
        </p:nvSpPr>
        <p:spPr>
          <a:xfrm flipH="1" flipV="1">
            <a:off x="4571999" y="3733799"/>
            <a:ext cx="2438401" cy="762001"/>
          </a:xfrm>
          <a:prstGeom prst="line">
            <a:avLst/>
          </a:prstGeom>
          <a:ln w="381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3" name="Rectangle 14"/>
          <p:cNvSpPr txBox="1"/>
          <p:nvPr/>
        </p:nvSpPr>
        <p:spPr>
          <a:xfrm>
            <a:off x="381000" y="5867400"/>
            <a:ext cx="8534400" cy="833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400"/>
              </a:spcBef>
              <a:defRPr sz="180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DNA is built up by adding new "nucleotide" units to </a:t>
            </a:r>
            <a:r>
              <a:rPr u="sng"/>
              <a:t>3’ ends</a:t>
            </a:r>
            <a:r>
              <a:t> of helices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600"/>
              </a:spcBef>
              <a:defRPr sz="50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sz="1800" b="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Because the facilitating enzyme will ONLY bind itself to that end!</a:t>
            </a:r>
          </a:p>
        </p:txBody>
      </p:sp>
      <p:sp>
        <p:nvSpPr>
          <p:cNvPr id="314" name="Rectangle 15"/>
          <p:cNvSpPr txBox="1"/>
          <p:nvPr/>
        </p:nvSpPr>
        <p:spPr>
          <a:xfrm>
            <a:off x="7315200" y="2971800"/>
            <a:ext cx="83820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500"/>
              </a:spcBef>
              <a:defRPr sz="240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3</a:t>
            </a:r>
          </a:p>
        </p:txBody>
      </p:sp>
      <p:sp>
        <p:nvSpPr>
          <p:cNvPr id="315" name="Rectangle 16"/>
          <p:cNvSpPr txBox="1"/>
          <p:nvPr/>
        </p:nvSpPr>
        <p:spPr>
          <a:xfrm>
            <a:off x="6553200" y="1905000"/>
            <a:ext cx="83820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500"/>
              </a:spcBef>
              <a:defRPr sz="240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5</a:t>
            </a:r>
          </a:p>
        </p:txBody>
      </p:sp>
      <p:sp>
        <p:nvSpPr>
          <p:cNvPr id="316" name="Line 17"/>
          <p:cNvSpPr/>
          <p:nvPr/>
        </p:nvSpPr>
        <p:spPr>
          <a:xfrm>
            <a:off x="7162800" y="2362200"/>
            <a:ext cx="457201" cy="609601"/>
          </a:xfrm>
          <a:prstGeom prst="line">
            <a:avLst/>
          </a:prstGeom>
          <a:ln w="57150">
            <a:solidFill>
              <a:srgbClr val="FFCC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7" name="Text Box 18"/>
          <p:cNvSpPr txBox="1"/>
          <p:nvPr/>
        </p:nvSpPr>
        <p:spPr>
          <a:xfrm>
            <a:off x="2286000" y="5410199"/>
            <a:ext cx="403860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700"/>
              </a:spcBef>
              <a:defRPr sz="1200" b="0">
                <a:solidFill>
                  <a:srgbClr val="FFFFFF"/>
                </a:solidFill>
              </a:defRPr>
            </a:lvl1pPr>
          </a:lstStyle>
          <a:p>
            <a:r>
              <a:t>(modified from Voet &amp; Voet figure 28.1)</a:t>
            </a:r>
          </a:p>
        </p:txBody>
      </p:sp>
      <p:sp>
        <p:nvSpPr>
          <p:cNvPr id="318" name="Rectangle 19"/>
          <p:cNvSpPr txBox="1"/>
          <p:nvPr/>
        </p:nvSpPr>
        <p:spPr>
          <a:xfrm>
            <a:off x="7315200" y="1524000"/>
            <a:ext cx="83820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500"/>
              </a:spcBef>
              <a:defRPr sz="240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3</a:t>
            </a:r>
          </a:p>
        </p:txBody>
      </p:sp>
      <p:sp>
        <p:nvSpPr>
          <p:cNvPr id="319" name="Rectangle 20"/>
          <p:cNvSpPr txBox="1"/>
          <p:nvPr/>
        </p:nvSpPr>
        <p:spPr>
          <a:xfrm>
            <a:off x="8077200" y="2590800"/>
            <a:ext cx="83820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500"/>
              </a:spcBef>
              <a:defRPr sz="240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5</a:t>
            </a:r>
          </a:p>
        </p:txBody>
      </p:sp>
      <p:sp>
        <p:nvSpPr>
          <p:cNvPr id="320" name="Line 21"/>
          <p:cNvSpPr/>
          <p:nvPr/>
        </p:nvSpPr>
        <p:spPr>
          <a:xfrm flipH="1" flipV="1">
            <a:off x="7848599" y="1981199"/>
            <a:ext cx="457201" cy="609601"/>
          </a:xfrm>
          <a:prstGeom prst="line">
            <a:avLst/>
          </a:prstGeom>
          <a:ln w="57150">
            <a:solidFill>
              <a:srgbClr val="FFCC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1" name="Rectangle 22"/>
          <p:cNvSpPr txBox="1"/>
          <p:nvPr/>
        </p:nvSpPr>
        <p:spPr>
          <a:xfrm>
            <a:off x="5257800" y="2895600"/>
            <a:ext cx="762000" cy="39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400"/>
              </a:spcBef>
              <a:defRPr sz="2000" b="0">
                <a:solidFill>
                  <a:srgbClr val="FF9933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DNA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Footer Placeholder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324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Information content of DNA?</a:t>
            </a:r>
          </a:p>
        </p:txBody>
      </p:sp>
      <p:sp>
        <p:nvSpPr>
          <p:cNvPr id="325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228600" y="990600"/>
            <a:ext cx="8686800" cy="457200"/>
          </a:xfrm>
          <a:prstGeom prst="rect">
            <a:avLst/>
          </a:prstGeom>
        </p:spPr>
        <p:txBody>
          <a:bodyPr/>
          <a:lstStyle/>
          <a:p>
            <a:r>
              <a:t>At each helix attachment site, four alternatives:  CG, GC, AT, TA base pairing</a:t>
            </a:r>
          </a:p>
        </p:txBody>
      </p:sp>
      <p:sp>
        <p:nvSpPr>
          <p:cNvPr id="326" name="Rectangle 5"/>
          <p:cNvSpPr txBox="1"/>
          <p:nvPr/>
        </p:nvSpPr>
        <p:spPr>
          <a:xfrm>
            <a:off x="152400" y="1752600"/>
            <a:ext cx="4343400" cy="75551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400"/>
              </a:spcBef>
              <a:defRPr sz="180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Total number of base sites in DNA?</a:t>
            </a:r>
            <a:r>
              <a:rPr b="0">
                <a:solidFill>
                  <a:srgbClr val="FFFFFF"/>
                </a:solidFill>
              </a:rPr>
              <a:t>  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6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SV40 virus	5 x 10</a:t>
            </a:r>
            <a:r>
              <a:rPr b="1" baseline="30000"/>
              <a:t>3</a:t>
            </a:r>
            <a:endParaRPr>
              <a:solidFill>
                <a:srgbClr val="CC3300"/>
              </a:solidFill>
            </a:endParaRPr>
          </a:p>
          <a:p>
            <a:pPr algn="l">
              <a:spcBef>
                <a:spcPts val="200"/>
              </a:spcBef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endParaRPr>
              <a:solidFill>
                <a:srgbClr val="CC3300"/>
              </a:solidFill>
            </a:endParaRPr>
          </a:p>
          <a:p>
            <a:pPr algn="l"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T2 virus		2 x 10</a:t>
            </a:r>
            <a:r>
              <a:rPr b="1" baseline="30000"/>
              <a:t>5</a:t>
            </a:r>
            <a:endParaRPr>
              <a:solidFill>
                <a:srgbClr val="CC3300"/>
              </a:solidFill>
            </a:endParaRPr>
          </a:p>
          <a:p>
            <a:pPr algn="l">
              <a:spcBef>
                <a:spcPts val="200"/>
              </a:spcBef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endParaRPr>
              <a:solidFill>
                <a:srgbClr val="CC3300"/>
              </a:solidFill>
            </a:endParaRPr>
          </a:p>
          <a:p>
            <a:pPr algn="l"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Peas		5 x 10</a:t>
            </a:r>
            <a:r>
              <a:rPr b="1" baseline="30000"/>
              <a:t>9</a:t>
            </a:r>
            <a:endParaRPr>
              <a:solidFill>
                <a:srgbClr val="CC3300"/>
              </a:solidFill>
            </a:endParaRPr>
          </a:p>
          <a:p>
            <a:pPr algn="l">
              <a:spcBef>
                <a:spcPts val="600"/>
              </a:spcBef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Fruit Fly		2 x 10</a:t>
            </a:r>
            <a:r>
              <a:rPr b="1" baseline="30000"/>
              <a:t>8</a:t>
            </a:r>
            <a:endParaRPr>
              <a:solidFill>
                <a:srgbClr val="CC3300"/>
              </a:solidFill>
            </a:endParaRPr>
          </a:p>
          <a:p>
            <a:pPr algn="l">
              <a:spcBef>
                <a:spcPts val="6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Human 		3 x 10</a:t>
            </a:r>
            <a:r>
              <a:rPr b="1" baseline="30000"/>
              <a:t>9</a:t>
            </a:r>
            <a:endParaRPr>
              <a:solidFill>
                <a:srgbClr val="CC3300"/>
              </a:solidFill>
            </a:endParaRPr>
          </a:p>
          <a:p>
            <a:pPr algn="l">
              <a:spcBef>
                <a:spcPts val="2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endParaRPr>
              <a:solidFill>
                <a:srgbClr val="CC3300"/>
              </a:solidFill>
            </a:endParaRPr>
          </a:p>
          <a:p>
            <a:pPr algn="l"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Trillium lily	1 x 10</a:t>
            </a:r>
            <a:r>
              <a:rPr b="1" baseline="30000"/>
              <a:t>11</a:t>
            </a:r>
            <a:endParaRPr>
              <a:solidFill>
                <a:srgbClr val="CC3300"/>
              </a:solidFill>
            </a:endParaRPr>
          </a:p>
          <a:p>
            <a:pPr algn="l">
              <a:spcBef>
                <a:spcPts val="6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	</a:t>
            </a:r>
            <a:endParaRPr>
              <a:solidFill>
                <a:srgbClr val="CC3300"/>
              </a:solidFill>
            </a:endParaRPr>
          </a:p>
          <a:p>
            <a:pPr algn="l">
              <a:spcBef>
                <a:spcPts val="6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l">
              <a:spcBef>
                <a:spcPts val="6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l">
              <a:spcBef>
                <a:spcPts val="6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l">
              <a:spcBef>
                <a:spcPts val="6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l">
              <a:spcBef>
                <a:spcPts val="6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In human beings, 3 billion</a:t>
            </a:r>
            <a:endParaRPr>
              <a:solidFill>
                <a:srgbClr val="CC3300"/>
              </a:solidFill>
            </a:endParaRPr>
          </a:p>
          <a:p>
            <a:pPr algn="l">
              <a:spcBef>
                <a:spcPts val="6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3 billion sites x 0.34 nm base spacing → Total length of human DNA = 1 meter</a:t>
            </a:r>
          </a:p>
        </p:txBody>
      </p:sp>
      <p:sp>
        <p:nvSpPr>
          <p:cNvPr id="327" name="Rectangle 6"/>
          <p:cNvSpPr txBox="1"/>
          <p:nvPr/>
        </p:nvSpPr>
        <p:spPr>
          <a:xfrm>
            <a:off x="4038600" y="2590800"/>
            <a:ext cx="4953000" cy="1697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400"/>
              </a:spcBef>
              <a:defRPr sz="180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Total length of human DNA?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600"/>
              </a:spcBef>
              <a:defRPr sz="18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3.2 billion sites x 0.34 nm base spacing → 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6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Total length of human DNA = 1.1 meter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330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Divided between 23 chromosome pairs in humans:</a:t>
            </a:r>
          </a:p>
        </p:txBody>
      </p:sp>
      <p:sp>
        <p:nvSpPr>
          <p:cNvPr id="331" name="Rectangle 4"/>
          <p:cNvSpPr txBox="1">
            <a:spLocks noGrp="1"/>
          </p:cNvSpPr>
          <p:nvPr>
            <p:ph type="body" sz="quarter" idx="1"/>
          </p:nvPr>
        </p:nvSpPr>
        <p:spPr>
          <a:xfrm>
            <a:off x="3657600" y="5943600"/>
            <a:ext cx="3352800" cy="3810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300"/>
              </a:spcBef>
              <a:defRPr sz="1400"/>
            </a:lvl1pPr>
          </a:lstStyle>
          <a:p>
            <a:r>
              <a:t>(from World of the Cell figure 14.8)</a:t>
            </a:r>
          </a:p>
        </p:txBody>
      </p:sp>
      <p:pic>
        <p:nvPicPr>
          <p:cNvPr id="332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000" y="1219200"/>
            <a:ext cx="6400800" cy="4692650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Rectangle 7"/>
          <p:cNvSpPr txBox="1"/>
          <p:nvPr/>
        </p:nvSpPr>
        <p:spPr>
          <a:xfrm>
            <a:off x="2514600" y="914400"/>
            <a:ext cx="6400800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3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Schematic:				Electron Micrograph:</a:t>
            </a:r>
          </a:p>
        </p:txBody>
      </p:sp>
      <p:sp>
        <p:nvSpPr>
          <p:cNvPr id="334" name="Rectangle 8"/>
          <p:cNvSpPr txBox="1"/>
          <p:nvPr/>
        </p:nvSpPr>
        <p:spPr>
          <a:xfrm>
            <a:off x="0" y="1600200"/>
            <a:ext cx="2743200" cy="3869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Take DNA double helix strands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6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6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6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6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6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Wrap around </a:t>
            </a:r>
            <a:r>
              <a:rPr>
                <a:solidFill>
                  <a:srgbClr val="FFCC00"/>
                </a:solidFill>
              </a:rPr>
              <a:t>Histone</a:t>
            </a:r>
            <a:r>
              <a:rPr>
                <a:solidFill>
                  <a:srgbClr val="FF9900"/>
                </a:solidFill>
              </a:rPr>
              <a:t> </a:t>
            </a:r>
            <a:r>
              <a:t>beads . . .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6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6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6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6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6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Coil necklace of beads into chains . . .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Footer Placeholder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337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3810000" y="5715000"/>
            <a:ext cx="3352800" cy="3810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200"/>
              </a:spcBef>
              <a:defRPr sz="12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(from World of the Cell figure 14.8)</a:t>
            </a:r>
          </a:p>
        </p:txBody>
      </p:sp>
      <p:sp>
        <p:nvSpPr>
          <p:cNvPr id="338" name="Rectangle 5"/>
          <p:cNvSpPr txBox="1"/>
          <p:nvPr/>
        </p:nvSpPr>
        <p:spPr>
          <a:xfrm>
            <a:off x="2514600" y="762000"/>
            <a:ext cx="64008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3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Schematic:				Electron Micrograph:</a:t>
            </a:r>
          </a:p>
        </p:txBody>
      </p:sp>
      <p:sp>
        <p:nvSpPr>
          <p:cNvPr id="339" name="Rectangle 6"/>
          <p:cNvSpPr txBox="1"/>
          <p:nvPr/>
        </p:nvSpPr>
        <p:spPr>
          <a:xfrm>
            <a:off x="0" y="1447800"/>
            <a:ext cx="2667000" cy="4107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Loop those chains . . .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6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6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6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6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And then coil them . . .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6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6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6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6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6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To form commonly depicted form of </a:t>
            </a:r>
            <a:r>
              <a:rPr>
                <a:solidFill>
                  <a:srgbClr val="FFCC00"/>
                </a:solidFill>
              </a:rPr>
              <a:t>Chromosomes: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6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340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90800" y="1066800"/>
            <a:ext cx="6400800" cy="45735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Footer Placeholder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343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228600" y="5715000"/>
            <a:ext cx="8763000" cy="762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200"/>
              </a:spcBef>
              <a:defRPr sz="1200">
                <a:latin typeface="+mj-lt"/>
                <a:ea typeface="+mj-ea"/>
                <a:cs typeface="+mj-cs"/>
                <a:sym typeface="Arial"/>
              </a:defRPr>
            </a:pPr>
            <a:r>
              <a:t>From: www.youtube.com/watch?v=5UoKYGKxxMI&amp;feature=related</a:t>
            </a:r>
          </a:p>
          <a:p>
            <a:pPr algn="ctr">
              <a:defRPr sz="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spcBef>
                <a:spcPts val="200"/>
              </a:spcBef>
              <a:defRPr sz="1100">
                <a:latin typeface="+mj-lt"/>
                <a:ea typeface="+mj-ea"/>
                <a:cs typeface="+mj-cs"/>
                <a:sym typeface="Arial"/>
              </a:defRPr>
            </a:pPr>
            <a:r>
              <a:t>(or for cached version of 1</a:t>
            </a:r>
            <a:r>
              <a:rPr baseline="30000"/>
              <a:t>st</a:t>
            </a:r>
            <a:r>
              <a:t> part see supporting webpage: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DNA Self-Assembly - Supporting Materials – DNA_packing_and_replication</a:t>
            </a:r>
            <a:r>
              <a:t>)</a:t>
            </a:r>
          </a:p>
        </p:txBody>
      </p:sp>
      <p:sp>
        <p:nvSpPr>
          <p:cNvPr id="344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Or as an animation:</a:t>
            </a:r>
          </a:p>
        </p:txBody>
      </p:sp>
      <p:pic>
        <p:nvPicPr>
          <p:cNvPr id="345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8800" y="838200"/>
            <a:ext cx="5486400" cy="4508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Footer Placeholder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348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But an important point of clarification!</a:t>
            </a:r>
          </a:p>
        </p:txBody>
      </p:sp>
      <p:sp>
        <p:nvSpPr>
          <p:cNvPr id="349" name="Subtitle 7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686800" cy="525780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D9A9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Most of the time chromosomes are </a:t>
            </a:r>
            <a:r>
              <a:rPr b="1"/>
              <a:t>NOT</a:t>
            </a:r>
            <a:r>
              <a:t> in final highly organized “H” like structure!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The final “H” shaped structure adopted </a:t>
            </a:r>
            <a:r>
              <a:rPr b="1"/>
              <a:t>only</a:t>
            </a:r>
            <a:r>
              <a:t> during cell division (mitosis)!!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 sz="1600"/>
              <a:t>When tight organization is required for division of DNA between daughter cells 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 sz="1600"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 sz="1600"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Chromosomes spend </a:t>
            </a:r>
            <a:r>
              <a:rPr b="1"/>
              <a:t>most</a:t>
            </a:r>
            <a:r>
              <a:t> of their time in the form of simpler long threads </a:t>
            </a:r>
          </a:p>
          <a:p>
            <a:pPr>
              <a:defRPr sz="1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 sz="1600"/>
              <a:t>The non-cell-dividing state is called “interphase”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 sz="1600"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This normal strung out form makes DNA strand separation much easier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>
                <a:solidFill>
                  <a:srgbClr val="D9A900"/>
                </a:solidFill>
              </a:rPr>
              <a:t>As required in the DNA replication process described below!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Rectangle 5"/>
          <p:cNvSpPr txBox="1">
            <a:spLocks noGrp="1"/>
          </p:cNvSpPr>
          <p:nvPr>
            <p:ph type="body" sz="quarter" idx="1"/>
          </p:nvPr>
        </p:nvSpPr>
        <p:spPr>
          <a:xfrm>
            <a:off x="5181600" y="152400"/>
            <a:ext cx="3352800" cy="3810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200"/>
              </a:spcBef>
              <a:defRPr sz="1200"/>
            </a:lvl1pPr>
          </a:lstStyle>
          <a:p>
            <a:r>
              <a:t>(From Wikipedia: “Chromosomes”)</a:t>
            </a:r>
          </a:p>
        </p:txBody>
      </p:sp>
      <p:pic>
        <p:nvPicPr>
          <p:cNvPr id="352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54637" y="685800"/>
            <a:ext cx="3484563" cy="5029200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Rectangle 10"/>
          <p:cNvSpPr txBox="1"/>
          <p:nvPr/>
        </p:nvSpPr>
        <p:spPr>
          <a:xfrm>
            <a:off x="152400" y="685800"/>
            <a:ext cx="8534400" cy="5810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400"/>
              </a:spcBef>
              <a:tabLst>
                <a:tab pos="444500" algn="l"/>
              </a:tabLst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In human beings:</a:t>
            </a:r>
            <a:endParaRPr>
              <a:solidFill>
                <a:srgbClr val="CC3300"/>
              </a:solidFill>
            </a:endParaRPr>
          </a:p>
          <a:p>
            <a:pPr algn="l">
              <a:spcBef>
                <a:spcPts val="600"/>
              </a:spcBef>
              <a:tabLst>
                <a:tab pos="444500" algn="l"/>
              </a:tabLst>
              <a:defRPr sz="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tabLst>
                <a:tab pos="444500" algn="l"/>
              </a:tabLst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 sz="1600"/>
              <a:t>23 pairs of chromosomes:</a:t>
            </a:r>
            <a:endParaRPr>
              <a:solidFill>
                <a:srgbClr val="CC3300"/>
              </a:solidFill>
            </a:endParaRPr>
          </a:p>
          <a:p>
            <a:pPr algn="l">
              <a:spcBef>
                <a:spcPts val="100"/>
              </a:spcBef>
              <a:tabLst>
                <a:tab pos="444500" algn="l"/>
              </a:tabLst>
              <a:defRPr sz="7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endParaRPr>
              <a:solidFill>
                <a:srgbClr val="CC3300"/>
              </a:solidFill>
            </a:endParaRPr>
          </a:p>
          <a:p>
            <a:pPr algn="l">
              <a:spcBef>
                <a:spcPts val="300"/>
              </a:spcBef>
              <a:tabLst>
                <a:tab pos="444500" algn="l"/>
              </a:tabLst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Each set containing net ~ 1 meter of DNA</a:t>
            </a:r>
            <a:endParaRPr>
              <a:solidFill>
                <a:srgbClr val="CC3300"/>
              </a:solidFill>
            </a:endParaRPr>
          </a:p>
          <a:p>
            <a:pPr algn="l">
              <a:spcBef>
                <a:spcPts val="600"/>
              </a:spcBef>
              <a:tabLst>
                <a:tab pos="444500" algn="l"/>
              </a:tabLst>
              <a:defRPr sz="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tabLst>
                <a:tab pos="444500" algn="l"/>
              </a:tabLst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3 billion base pair long DNA strand:</a:t>
            </a:r>
            <a:endParaRPr>
              <a:solidFill>
                <a:srgbClr val="CC3300"/>
              </a:solidFill>
            </a:endParaRPr>
          </a:p>
          <a:p>
            <a:pPr algn="l">
              <a:spcBef>
                <a:spcPts val="600"/>
              </a:spcBef>
              <a:tabLst>
                <a:tab pos="444500" algn="l"/>
              </a:tabLst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tabLst>
                <a:tab pos="444500" algn="l"/>
              </a:tabLst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>
                <a:solidFill>
                  <a:srgbClr val="D9A900"/>
                </a:solidFill>
              </a:rPr>
              <a:t>Very different organization between animals: </a:t>
            </a:r>
            <a:endParaRPr>
              <a:solidFill>
                <a:srgbClr val="CC3300"/>
              </a:solidFill>
            </a:endParaRPr>
          </a:p>
          <a:p>
            <a:pPr algn="l">
              <a:spcBef>
                <a:spcPts val="600"/>
              </a:spcBef>
              <a:tabLst>
                <a:tab pos="444500" algn="l"/>
              </a:tabLst>
              <a:defRPr sz="500" b="0">
                <a:solidFill>
                  <a:srgbClr val="D9A9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tabLst>
                <a:tab pos="444500" algn="l"/>
              </a:tabLst>
              <a:defRPr sz="1600" b="0">
                <a:solidFill>
                  <a:srgbClr val="D9A9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Cat DNA is separated into 38 chromosome pairs!</a:t>
            </a:r>
            <a:endParaRPr>
              <a:solidFill>
                <a:srgbClr val="CC3300"/>
              </a:solidFill>
            </a:endParaRPr>
          </a:p>
          <a:p>
            <a:pPr algn="l">
              <a:spcBef>
                <a:spcPts val="600"/>
              </a:spcBef>
              <a:tabLst>
                <a:tab pos="444500" algn="l"/>
              </a:tabLst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l">
              <a:spcBef>
                <a:spcPts val="600"/>
              </a:spcBef>
              <a:tabLst>
                <a:tab pos="444500" algn="l"/>
              </a:tabLst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tabLst>
                <a:tab pos="444500" algn="l"/>
              </a:tabLst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Fine, but what is a “Gene” ?</a:t>
            </a:r>
            <a:endParaRPr>
              <a:solidFill>
                <a:srgbClr val="CC3300"/>
              </a:solidFill>
            </a:endParaRPr>
          </a:p>
          <a:p>
            <a:pPr algn="l">
              <a:spcBef>
                <a:spcPts val="600"/>
              </a:spcBef>
              <a:tabLst>
                <a:tab pos="444500" algn="l"/>
              </a:tabLst>
              <a:defRPr sz="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tabLst>
                <a:tab pos="444500" algn="l"/>
              </a:tabLst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Concept goes back to late 1800’s</a:t>
            </a:r>
            <a:endParaRPr>
              <a:solidFill>
                <a:srgbClr val="CC3300"/>
              </a:solidFill>
            </a:endParaRPr>
          </a:p>
          <a:p>
            <a:pPr algn="l">
              <a:spcBef>
                <a:spcPts val="600"/>
              </a:spcBef>
              <a:tabLst>
                <a:tab pos="444500" algn="l"/>
              </a:tabLst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tabLst>
                <a:tab pos="444500" algn="l"/>
              </a:tabLst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	LONG before knowledge of DNA!</a:t>
            </a:r>
          </a:p>
          <a:p>
            <a:pPr algn="l">
              <a:spcBef>
                <a:spcPts val="200"/>
              </a:spcBef>
              <a:tabLst>
                <a:tab pos="444500" algn="l"/>
              </a:tabLst>
              <a:defRPr sz="11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endParaRPr sz="200"/>
          </a:p>
          <a:p>
            <a:pPr algn="l">
              <a:spcBef>
                <a:spcPts val="300"/>
              </a:spcBef>
              <a:tabLst>
                <a:tab pos="444500" algn="l"/>
              </a:tabLst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= That “thing” that programs one “inherited trait”</a:t>
            </a:r>
            <a:endParaRPr>
              <a:solidFill>
                <a:srgbClr val="CC3300"/>
              </a:solidFill>
            </a:endParaRPr>
          </a:p>
          <a:p>
            <a:pPr algn="l">
              <a:spcBef>
                <a:spcPts val="600"/>
              </a:spcBef>
              <a:tabLst>
                <a:tab pos="444500" algn="l"/>
              </a:tabLst>
              <a:defRPr sz="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l">
              <a:spcBef>
                <a:spcPts val="600"/>
              </a:spcBef>
              <a:tabLst>
                <a:tab pos="444500" algn="l"/>
              </a:tabLst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44500" algn="l"/>
              </a:tabLst>
              <a:defRPr sz="1600" b="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To establish precise Gene to DNA link, first need to know more about what DNA DOES!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356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DNA Self-Assembly Task #1: Replication</a:t>
            </a:r>
          </a:p>
        </p:txBody>
      </p:sp>
      <p:sp>
        <p:nvSpPr>
          <p:cNvPr id="357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304800" y="762000"/>
            <a:ext cx="8534400" cy="1371600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Replicate so that copies of DNA can go into nucleus of every cell: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 sz="1600"/>
              <a:t>Helicase = enzyme (catalyst) that splits apart DNA strands</a:t>
            </a:r>
          </a:p>
          <a:p>
            <a:pPr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SSB = single strand binding proteins that stabilize strands once separated</a:t>
            </a:r>
          </a:p>
        </p:txBody>
      </p:sp>
      <p:pic>
        <p:nvPicPr>
          <p:cNvPr id="35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4175" y="2362200"/>
            <a:ext cx="4639025" cy="2590800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Rectangle 5"/>
          <p:cNvSpPr txBox="1"/>
          <p:nvPr/>
        </p:nvSpPr>
        <p:spPr>
          <a:xfrm>
            <a:off x="381000" y="5257800"/>
            <a:ext cx="8534400" cy="1199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But my favorite is Topoisomerase:</a:t>
            </a:r>
            <a:endParaRPr>
              <a:solidFill>
                <a:srgbClr val="CC3300"/>
              </a:solidFill>
            </a:endParaRPr>
          </a:p>
          <a:p>
            <a:pPr algn="l">
              <a:spcBef>
                <a:spcPts val="600"/>
              </a:spcBef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To separate strands (like those a of rope) one MUST untwist the strands</a:t>
            </a:r>
            <a:endParaRPr sz="1600"/>
          </a:p>
        </p:txBody>
      </p:sp>
      <p:sp>
        <p:nvSpPr>
          <p:cNvPr id="360" name="Rectangle 6"/>
          <p:cNvSpPr txBox="1"/>
          <p:nvPr/>
        </p:nvSpPr>
        <p:spPr>
          <a:xfrm>
            <a:off x="6781800" y="3124200"/>
            <a:ext cx="2133600" cy="483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2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(from World of the Cell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2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figure 15.10)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686800" cy="685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Topoisomerase does this by cutting, then reconnecting, one DNA strand:</a:t>
            </a:r>
          </a:p>
        </p:txBody>
      </p:sp>
      <p:sp>
        <p:nvSpPr>
          <p:cNvPr id="363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304800" y="2514600"/>
            <a:ext cx="8534400" cy="533400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+mj-lt"/>
                <a:ea typeface="+mj-ea"/>
                <a:cs typeface="+mj-cs"/>
                <a:sym typeface="Arial"/>
              </a:defRPr>
            </a:pPr>
            <a:r>
              <a:t>DIGRESSION: </a:t>
            </a:r>
            <a:r>
              <a:rPr b="0"/>
              <a:t>The chemical </a:t>
            </a:r>
            <a:r>
              <a:rPr>
                <a:solidFill>
                  <a:srgbClr val="FFD817"/>
                </a:solidFill>
              </a:rPr>
              <a:t>doxorubicin</a:t>
            </a:r>
            <a:r>
              <a:rPr b="0"/>
              <a:t> can </a:t>
            </a:r>
            <a:r>
              <a:rPr>
                <a:solidFill>
                  <a:srgbClr val="FF0000"/>
                </a:solidFill>
              </a:rPr>
              <a:t>block</a:t>
            </a:r>
            <a:r>
              <a:rPr b="0"/>
              <a:t> the DNA's reconnection:</a:t>
            </a:r>
          </a:p>
        </p:txBody>
      </p:sp>
      <p:sp>
        <p:nvSpPr>
          <p:cNvPr id="364" name="Rectangle 6"/>
          <p:cNvSpPr txBox="1"/>
          <p:nvPr/>
        </p:nvSpPr>
        <p:spPr>
          <a:xfrm>
            <a:off x="152400" y="6324600"/>
            <a:ext cx="8991600" cy="483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200"/>
              </a:spcBef>
              <a:defRPr sz="1200" b="0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Top figure: https://www.studyblue.com/notes/note/n/the-structure-of-dna-and-rna-lecture-1/deck/13577968</a:t>
            </a:r>
            <a:endParaRPr sz="600"/>
          </a:p>
          <a:p>
            <a:pPr>
              <a:spcBef>
                <a:spcPts val="200"/>
              </a:spcBef>
              <a:defRPr sz="1200" b="0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Bottom figures: https://en.m.wikipedia.org/wiki/Doxorubicin</a:t>
            </a:r>
          </a:p>
        </p:txBody>
      </p:sp>
      <p:pic>
        <p:nvPicPr>
          <p:cNvPr id="365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rcRect t="12004" b="12975"/>
          <a:stretch>
            <a:fillRect/>
          </a:stretch>
        </p:blipFill>
        <p:spPr>
          <a:xfrm>
            <a:off x="2438400" y="791582"/>
            <a:ext cx="3886200" cy="15086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2" name="Group 17"/>
          <p:cNvGrpSpPr/>
          <p:nvPr/>
        </p:nvGrpSpPr>
        <p:grpSpPr>
          <a:xfrm>
            <a:off x="1738045" y="3048000"/>
            <a:ext cx="5424756" cy="1828800"/>
            <a:chOff x="0" y="0"/>
            <a:chExt cx="5424755" cy="1828800"/>
          </a:xfrm>
        </p:grpSpPr>
        <p:grpSp>
          <p:nvGrpSpPr>
            <p:cNvPr id="368" name="Group 11"/>
            <p:cNvGrpSpPr/>
            <p:nvPr/>
          </p:nvGrpSpPr>
          <p:grpSpPr>
            <a:xfrm>
              <a:off x="-1" y="195942"/>
              <a:ext cx="1873248" cy="1436916"/>
              <a:chOff x="0" y="0"/>
              <a:chExt cx="1873246" cy="1436914"/>
            </a:xfrm>
          </p:grpSpPr>
          <p:sp>
            <p:nvSpPr>
              <p:cNvPr id="366" name="Rectangle 10"/>
              <p:cNvSpPr/>
              <p:nvPr/>
            </p:nvSpPr>
            <p:spPr>
              <a:xfrm>
                <a:off x="13159" y="0"/>
                <a:ext cx="1860088" cy="14369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pic>
            <p:nvPicPr>
              <p:cNvPr id="367" name="Picture 8" descr="Picture 8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1873247" cy="143691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369" name="Picture 9" descr="Picture 9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595549" y="0"/>
              <a:ext cx="1829207" cy="1828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70" name="Straight Arrow Connector 13"/>
            <p:cNvSpPr/>
            <p:nvPr/>
          </p:nvSpPr>
          <p:spPr>
            <a:xfrm flipV="1">
              <a:off x="2079922" y="261257"/>
              <a:ext cx="1446735" cy="587829"/>
            </a:xfrm>
            <a:prstGeom prst="line">
              <a:avLst/>
            </a:prstGeom>
            <a:noFill/>
            <a:ln w="38100" cap="flat">
              <a:solidFill>
                <a:srgbClr val="FFD817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1" name="Straight Arrow Connector 15"/>
            <p:cNvSpPr/>
            <p:nvPr/>
          </p:nvSpPr>
          <p:spPr>
            <a:xfrm>
              <a:off x="2079922" y="979714"/>
              <a:ext cx="1446735" cy="522515"/>
            </a:xfrm>
            <a:prstGeom prst="line">
              <a:avLst/>
            </a:prstGeom>
            <a:noFill/>
            <a:ln w="38100" cap="flat">
              <a:solidFill>
                <a:srgbClr val="FFD817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73" name="Rectangle 3"/>
          <p:cNvSpPr txBox="1"/>
          <p:nvPr/>
        </p:nvSpPr>
        <p:spPr>
          <a:xfrm>
            <a:off x="228600" y="5105400"/>
            <a:ext cx="8686800" cy="871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400"/>
              </a:spcBef>
              <a:defRPr sz="1800" b="0">
                <a:solidFill>
                  <a:srgbClr val="FFD817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Leading to doxorbicin's use in chemotherapy to stop cancer cell reproduction</a:t>
            </a:r>
          </a:p>
          <a:p>
            <a:pPr algn="l">
              <a:spcBef>
                <a:spcPts val="600"/>
              </a:spcBef>
              <a:defRPr sz="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tabLst>
                <a:tab pos="444500" algn="l"/>
              </a:tabLst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Which would be fantastic if it didn't kill off healthy cells the same way!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376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Once separated, complementary strands can be assembled</a:t>
            </a:r>
          </a:p>
        </p:txBody>
      </p:sp>
      <p:sp>
        <p:nvSpPr>
          <p:cNvPr id="377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304800" y="838200"/>
            <a:ext cx="8534400" cy="182931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600"/>
            </a:pPr>
            <a:r>
              <a:t>New strand has complementary bases: G's opposite old strand's C's, A's opposite T's  . . . </a:t>
            </a:r>
          </a:p>
          <a:p>
            <a:pPr>
              <a:defRPr sz="10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However, new strands MUST grow by adding nucleotide units to their 3’ ends </a:t>
            </a:r>
          </a:p>
          <a:p>
            <a:pPr>
              <a:defRPr sz="10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One of the new strands MUST end up facing wrong way:</a:t>
            </a:r>
          </a:p>
        </p:txBody>
      </p:sp>
      <p:pic>
        <p:nvPicPr>
          <p:cNvPr id="37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2298700"/>
            <a:ext cx="4114800" cy="2343150"/>
          </a:xfrm>
          <a:prstGeom prst="rect">
            <a:avLst/>
          </a:prstGeom>
          <a:ln w="12700">
            <a:miter lim="400000"/>
          </a:ln>
        </p:spPr>
      </p:pic>
      <p:sp>
        <p:nvSpPr>
          <p:cNvPr id="379" name="Rectangle 5"/>
          <p:cNvSpPr txBox="1"/>
          <p:nvPr/>
        </p:nvSpPr>
        <p:spPr>
          <a:xfrm>
            <a:off x="152400" y="4800600"/>
            <a:ext cx="8763000" cy="904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BOTTOM:  No problem, new complementary strand steadily adds nucleotides to 3’ end</a:t>
            </a:r>
            <a:endParaRPr>
              <a:solidFill>
                <a:srgbClr val="CC3300"/>
              </a:solidFill>
            </a:endParaRPr>
          </a:p>
          <a:p>
            <a:pPr algn="l">
              <a:spcBef>
                <a:spcPts val="6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TOP: Problem, want new complementary strand to grow on its 5’ end (which nature won’t do)</a:t>
            </a:r>
          </a:p>
        </p:txBody>
      </p:sp>
      <p:sp>
        <p:nvSpPr>
          <p:cNvPr id="380" name="Rectangle 6"/>
          <p:cNvSpPr txBox="1"/>
          <p:nvPr/>
        </p:nvSpPr>
        <p:spPr>
          <a:xfrm>
            <a:off x="6781800" y="3124200"/>
            <a:ext cx="2133600" cy="483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2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(from World of the Cell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2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figure 15.8)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17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Let's start at the beginning</a:t>
            </a:r>
          </a:p>
        </p:txBody>
      </p:sp>
      <p:sp>
        <p:nvSpPr>
          <p:cNvPr id="118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38199"/>
            <a:ext cx="8686800" cy="6044532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By early 1950's, scientists were hot on the trail of molecule that programmed cells:</a:t>
            </a:r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   - Segments of molecule were ~ cylindrical in shape, 2 nm in diameter</a:t>
            </a:r>
          </a:p>
          <a:p>
            <a:pPr>
              <a:defRPr sz="2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   - X-ray diffraction (by Wilkins &amp; Franklin of Kings College) indicated: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Periodic structures along the cylinder with spacings of 0.34 nm and 3.4 nm</a:t>
            </a:r>
          </a:p>
          <a:p>
            <a:pPr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Pattern of diffraction spots also suggested the presence of a spiral structure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   - When chemically disassembled, it yielded large quantities of four bases: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Adenine (A), Cytosine (C), Guanine (G) and Thymine (T)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   - Proportions varied, but Erwin Chargaff (Columbia University) noted: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Concentrations of A &amp; T were always the same</a:t>
            </a:r>
          </a:p>
          <a:p>
            <a:pPr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	Concentrations of G &amp; C were always the same</a:t>
            </a:r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Rectangle 2"/>
          <p:cNvSpPr txBox="1"/>
          <p:nvPr/>
        </p:nvSpPr>
        <p:spPr>
          <a:xfrm>
            <a:off x="152400" y="2743200"/>
            <a:ext cx="8610600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Synthesis of complementary strands, via addition of nucleotides on their 3’ ends:</a:t>
            </a:r>
            <a:r>
              <a:rPr sz="1400"/>
              <a:t> </a:t>
            </a:r>
          </a:p>
        </p:txBody>
      </p:sp>
      <p:grpSp>
        <p:nvGrpSpPr>
          <p:cNvPr id="595" name="Group 455"/>
          <p:cNvGrpSpPr/>
          <p:nvPr/>
        </p:nvGrpSpPr>
        <p:grpSpPr>
          <a:xfrm>
            <a:off x="609600" y="1339850"/>
            <a:ext cx="8077200" cy="946150"/>
            <a:chOff x="0" y="0"/>
            <a:chExt cx="8077200" cy="946150"/>
          </a:xfrm>
        </p:grpSpPr>
        <p:sp>
          <p:nvSpPr>
            <p:cNvPr id="383" name="AutoShape 3"/>
            <p:cNvSpPr/>
            <p:nvPr/>
          </p:nvSpPr>
          <p:spPr>
            <a:xfrm>
              <a:off x="457200" y="0"/>
              <a:ext cx="152400" cy="152400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384" name="AutoShape 4"/>
            <p:cNvSpPr/>
            <p:nvPr/>
          </p:nvSpPr>
          <p:spPr>
            <a:xfrm>
              <a:off x="609600" y="0"/>
              <a:ext cx="152400" cy="152400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385" name="AutoShape 5"/>
            <p:cNvSpPr/>
            <p:nvPr/>
          </p:nvSpPr>
          <p:spPr>
            <a:xfrm>
              <a:off x="762000" y="0"/>
              <a:ext cx="152400" cy="152400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386" name="AutoShape 6"/>
            <p:cNvSpPr/>
            <p:nvPr/>
          </p:nvSpPr>
          <p:spPr>
            <a:xfrm>
              <a:off x="914400" y="0"/>
              <a:ext cx="152400" cy="152400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387" name="AutoShape 7"/>
            <p:cNvSpPr/>
            <p:nvPr/>
          </p:nvSpPr>
          <p:spPr>
            <a:xfrm>
              <a:off x="1066800" y="0"/>
              <a:ext cx="152400" cy="152400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388" name="AutoShape 8"/>
            <p:cNvSpPr/>
            <p:nvPr/>
          </p:nvSpPr>
          <p:spPr>
            <a:xfrm>
              <a:off x="1219200" y="0"/>
              <a:ext cx="152400" cy="152400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389" name="AutoShape 9"/>
            <p:cNvSpPr/>
            <p:nvPr/>
          </p:nvSpPr>
          <p:spPr>
            <a:xfrm>
              <a:off x="1371600" y="0"/>
              <a:ext cx="152400" cy="152400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390" name="AutoShape 10"/>
            <p:cNvSpPr/>
            <p:nvPr/>
          </p:nvSpPr>
          <p:spPr>
            <a:xfrm>
              <a:off x="1524000" y="0"/>
              <a:ext cx="152400" cy="152400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391" name="AutoShape 11"/>
            <p:cNvSpPr/>
            <p:nvPr/>
          </p:nvSpPr>
          <p:spPr>
            <a:xfrm>
              <a:off x="1676400" y="0"/>
              <a:ext cx="152400" cy="152400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392" name="AutoShape 12"/>
            <p:cNvSpPr/>
            <p:nvPr/>
          </p:nvSpPr>
          <p:spPr>
            <a:xfrm>
              <a:off x="1828800" y="0"/>
              <a:ext cx="152400" cy="152400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393" name="AutoShape 13"/>
            <p:cNvSpPr/>
            <p:nvPr/>
          </p:nvSpPr>
          <p:spPr>
            <a:xfrm>
              <a:off x="1981200" y="0"/>
              <a:ext cx="152400" cy="152400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394" name="AutoShape 14"/>
            <p:cNvSpPr/>
            <p:nvPr/>
          </p:nvSpPr>
          <p:spPr>
            <a:xfrm>
              <a:off x="2133600" y="0"/>
              <a:ext cx="152400" cy="152400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395" name="Line 15"/>
            <p:cNvSpPr/>
            <p:nvPr/>
          </p:nvSpPr>
          <p:spPr>
            <a:xfrm flipH="1" flipV="1">
              <a:off x="531700" y="17209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6" name="Line 16"/>
            <p:cNvSpPr/>
            <p:nvPr/>
          </p:nvSpPr>
          <p:spPr>
            <a:xfrm flipH="1" flipV="1">
              <a:off x="684100" y="173683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7" name="Line 17"/>
            <p:cNvSpPr/>
            <p:nvPr/>
          </p:nvSpPr>
          <p:spPr>
            <a:xfrm flipH="1" flipV="1">
              <a:off x="836500" y="17527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8" name="Line 18"/>
            <p:cNvSpPr/>
            <p:nvPr/>
          </p:nvSpPr>
          <p:spPr>
            <a:xfrm flipH="1" flipV="1">
              <a:off x="988900" y="16415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9" name="Line 19"/>
            <p:cNvSpPr/>
            <p:nvPr/>
          </p:nvSpPr>
          <p:spPr>
            <a:xfrm flipH="1" flipV="1">
              <a:off x="1141300" y="17209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0" name="Line 20"/>
            <p:cNvSpPr/>
            <p:nvPr/>
          </p:nvSpPr>
          <p:spPr>
            <a:xfrm flipH="1" flipV="1">
              <a:off x="1293700" y="173683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1" name="Line 21"/>
            <p:cNvSpPr/>
            <p:nvPr/>
          </p:nvSpPr>
          <p:spPr>
            <a:xfrm flipH="1" flipV="1">
              <a:off x="1446100" y="17527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2" name="Line 22"/>
            <p:cNvSpPr/>
            <p:nvPr/>
          </p:nvSpPr>
          <p:spPr>
            <a:xfrm flipH="1" flipV="1">
              <a:off x="1598500" y="17685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3" name="Line 23"/>
            <p:cNvSpPr/>
            <p:nvPr/>
          </p:nvSpPr>
          <p:spPr>
            <a:xfrm flipH="1" flipV="1">
              <a:off x="1750900" y="17844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4" name="Line 24"/>
            <p:cNvSpPr/>
            <p:nvPr/>
          </p:nvSpPr>
          <p:spPr>
            <a:xfrm flipH="1" flipV="1">
              <a:off x="1903300" y="180033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5" name="Line 25"/>
            <p:cNvSpPr/>
            <p:nvPr/>
          </p:nvSpPr>
          <p:spPr>
            <a:xfrm flipH="1" flipV="1">
              <a:off x="2055700" y="17527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6" name="Line 26"/>
            <p:cNvSpPr/>
            <p:nvPr/>
          </p:nvSpPr>
          <p:spPr>
            <a:xfrm flipH="1" flipV="1">
              <a:off x="2208100" y="17209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7" name="AutoShape 27"/>
            <p:cNvSpPr/>
            <p:nvPr/>
          </p:nvSpPr>
          <p:spPr>
            <a:xfrm>
              <a:off x="2286000" y="0"/>
              <a:ext cx="152400" cy="152400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408" name="AutoShape 28"/>
            <p:cNvSpPr/>
            <p:nvPr/>
          </p:nvSpPr>
          <p:spPr>
            <a:xfrm>
              <a:off x="2438400" y="0"/>
              <a:ext cx="152400" cy="152400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409" name="AutoShape 29"/>
            <p:cNvSpPr/>
            <p:nvPr/>
          </p:nvSpPr>
          <p:spPr>
            <a:xfrm>
              <a:off x="2590800" y="0"/>
              <a:ext cx="152400" cy="152400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410" name="AutoShape 30"/>
            <p:cNvSpPr/>
            <p:nvPr/>
          </p:nvSpPr>
          <p:spPr>
            <a:xfrm>
              <a:off x="2743200" y="0"/>
              <a:ext cx="152400" cy="152400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411" name="AutoShape 31"/>
            <p:cNvSpPr/>
            <p:nvPr/>
          </p:nvSpPr>
          <p:spPr>
            <a:xfrm>
              <a:off x="2895600" y="0"/>
              <a:ext cx="152400" cy="152400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412" name="AutoShape 32"/>
            <p:cNvSpPr/>
            <p:nvPr/>
          </p:nvSpPr>
          <p:spPr>
            <a:xfrm>
              <a:off x="3048000" y="0"/>
              <a:ext cx="152400" cy="152400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413" name="AutoShape 33"/>
            <p:cNvSpPr/>
            <p:nvPr/>
          </p:nvSpPr>
          <p:spPr>
            <a:xfrm>
              <a:off x="3200400" y="0"/>
              <a:ext cx="152400" cy="152400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414" name="AutoShape 34"/>
            <p:cNvSpPr/>
            <p:nvPr/>
          </p:nvSpPr>
          <p:spPr>
            <a:xfrm>
              <a:off x="3352800" y="0"/>
              <a:ext cx="152400" cy="152400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415" name="AutoShape 35"/>
            <p:cNvSpPr/>
            <p:nvPr/>
          </p:nvSpPr>
          <p:spPr>
            <a:xfrm>
              <a:off x="3505200" y="0"/>
              <a:ext cx="152400" cy="152400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416" name="AutoShape 36"/>
            <p:cNvSpPr/>
            <p:nvPr/>
          </p:nvSpPr>
          <p:spPr>
            <a:xfrm>
              <a:off x="3657600" y="0"/>
              <a:ext cx="152400" cy="152400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417" name="AutoShape 37"/>
            <p:cNvSpPr/>
            <p:nvPr/>
          </p:nvSpPr>
          <p:spPr>
            <a:xfrm>
              <a:off x="3810000" y="0"/>
              <a:ext cx="152400" cy="152400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418" name="AutoShape 38"/>
            <p:cNvSpPr/>
            <p:nvPr/>
          </p:nvSpPr>
          <p:spPr>
            <a:xfrm>
              <a:off x="3962400" y="0"/>
              <a:ext cx="152400" cy="152400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419" name="AutoShape 39"/>
            <p:cNvSpPr/>
            <p:nvPr/>
          </p:nvSpPr>
          <p:spPr>
            <a:xfrm>
              <a:off x="4114800" y="0"/>
              <a:ext cx="152400" cy="152400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420" name="AutoShape 40"/>
            <p:cNvSpPr/>
            <p:nvPr/>
          </p:nvSpPr>
          <p:spPr>
            <a:xfrm>
              <a:off x="4267200" y="0"/>
              <a:ext cx="152400" cy="152400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421" name="AutoShape 41"/>
            <p:cNvSpPr/>
            <p:nvPr/>
          </p:nvSpPr>
          <p:spPr>
            <a:xfrm>
              <a:off x="4419600" y="0"/>
              <a:ext cx="152400" cy="152400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422" name="Line 42"/>
            <p:cNvSpPr/>
            <p:nvPr/>
          </p:nvSpPr>
          <p:spPr>
            <a:xfrm flipH="1" flipV="1">
              <a:off x="2360500" y="16574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3" name="Line 43"/>
            <p:cNvSpPr/>
            <p:nvPr/>
          </p:nvSpPr>
          <p:spPr>
            <a:xfrm flipH="1" flipV="1">
              <a:off x="2512900" y="167333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4" name="Line 44"/>
            <p:cNvSpPr/>
            <p:nvPr/>
          </p:nvSpPr>
          <p:spPr>
            <a:xfrm flipH="1" flipV="1">
              <a:off x="2665300" y="16892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5" name="Line 45"/>
            <p:cNvSpPr/>
            <p:nvPr/>
          </p:nvSpPr>
          <p:spPr>
            <a:xfrm flipH="1" flipV="1">
              <a:off x="2817700" y="17050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6" name="Line 46"/>
            <p:cNvSpPr/>
            <p:nvPr/>
          </p:nvSpPr>
          <p:spPr>
            <a:xfrm flipH="1" flipV="1">
              <a:off x="2970100" y="17209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7" name="Line 47"/>
            <p:cNvSpPr/>
            <p:nvPr/>
          </p:nvSpPr>
          <p:spPr>
            <a:xfrm flipH="1" flipV="1">
              <a:off x="3122500" y="173683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8" name="Line 48"/>
            <p:cNvSpPr/>
            <p:nvPr/>
          </p:nvSpPr>
          <p:spPr>
            <a:xfrm flipH="1" flipV="1">
              <a:off x="3274900" y="17527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9" name="Line 49"/>
            <p:cNvSpPr/>
            <p:nvPr/>
          </p:nvSpPr>
          <p:spPr>
            <a:xfrm flipH="1" flipV="1">
              <a:off x="3427300" y="17209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0" name="Line 50"/>
            <p:cNvSpPr/>
            <p:nvPr/>
          </p:nvSpPr>
          <p:spPr>
            <a:xfrm flipH="1" flipV="1">
              <a:off x="3579700" y="17209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1" name="Line 51"/>
            <p:cNvSpPr/>
            <p:nvPr/>
          </p:nvSpPr>
          <p:spPr>
            <a:xfrm flipH="1" flipV="1">
              <a:off x="3732100" y="173683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2" name="Line 52"/>
            <p:cNvSpPr/>
            <p:nvPr/>
          </p:nvSpPr>
          <p:spPr>
            <a:xfrm flipH="1" flipV="1">
              <a:off x="3884500" y="17527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3" name="Line 53"/>
            <p:cNvSpPr/>
            <p:nvPr/>
          </p:nvSpPr>
          <p:spPr>
            <a:xfrm flipH="1" flipV="1">
              <a:off x="4036900" y="17685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4" name="Line 54"/>
            <p:cNvSpPr/>
            <p:nvPr/>
          </p:nvSpPr>
          <p:spPr>
            <a:xfrm flipH="1" flipV="1">
              <a:off x="4189300" y="17844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5" name="Line 55"/>
            <p:cNvSpPr/>
            <p:nvPr/>
          </p:nvSpPr>
          <p:spPr>
            <a:xfrm flipH="1" flipV="1">
              <a:off x="4341700" y="18162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6" name="Line 56"/>
            <p:cNvSpPr/>
            <p:nvPr/>
          </p:nvSpPr>
          <p:spPr>
            <a:xfrm flipH="1" flipV="1">
              <a:off x="4494100" y="17527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7" name="AutoShape 57"/>
            <p:cNvSpPr/>
            <p:nvPr/>
          </p:nvSpPr>
          <p:spPr>
            <a:xfrm>
              <a:off x="0" y="0"/>
              <a:ext cx="152400" cy="152400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438" name="AutoShape 58"/>
            <p:cNvSpPr/>
            <p:nvPr/>
          </p:nvSpPr>
          <p:spPr>
            <a:xfrm>
              <a:off x="152400" y="0"/>
              <a:ext cx="152400" cy="152400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439" name="AutoShape 59"/>
            <p:cNvSpPr/>
            <p:nvPr/>
          </p:nvSpPr>
          <p:spPr>
            <a:xfrm>
              <a:off x="304800" y="0"/>
              <a:ext cx="152400" cy="152400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440" name="Line 60"/>
            <p:cNvSpPr/>
            <p:nvPr/>
          </p:nvSpPr>
          <p:spPr>
            <a:xfrm flipH="1" flipV="1">
              <a:off x="74500" y="16892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1" name="Line 61"/>
            <p:cNvSpPr/>
            <p:nvPr/>
          </p:nvSpPr>
          <p:spPr>
            <a:xfrm flipH="1" flipV="1">
              <a:off x="226900" y="173683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2" name="Line 62"/>
            <p:cNvSpPr/>
            <p:nvPr/>
          </p:nvSpPr>
          <p:spPr>
            <a:xfrm flipH="1" flipV="1">
              <a:off x="379300" y="17527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3" name="AutoShape 63"/>
            <p:cNvSpPr/>
            <p:nvPr/>
          </p:nvSpPr>
          <p:spPr>
            <a:xfrm>
              <a:off x="4572000" y="0"/>
              <a:ext cx="152400" cy="152400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444" name="Line 64"/>
            <p:cNvSpPr/>
            <p:nvPr/>
          </p:nvSpPr>
          <p:spPr>
            <a:xfrm flipH="1" flipV="1">
              <a:off x="4646500" y="18320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5" name="AutoShape 65"/>
            <p:cNvSpPr/>
            <p:nvPr/>
          </p:nvSpPr>
          <p:spPr>
            <a:xfrm>
              <a:off x="4724400" y="1587"/>
              <a:ext cx="152400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446" name="AutoShape 66"/>
            <p:cNvSpPr/>
            <p:nvPr/>
          </p:nvSpPr>
          <p:spPr>
            <a:xfrm>
              <a:off x="4876800" y="1587"/>
              <a:ext cx="152400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447" name="AutoShape 67"/>
            <p:cNvSpPr/>
            <p:nvPr/>
          </p:nvSpPr>
          <p:spPr>
            <a:xfrm>
              <a:off x="5029200" y="1587"/>
              <a:ext cx="152400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448" name="AutoShape 68"/>
            <p:cNvSpPr/>
            <p:nvPr/>
          </p:nvSpPr>
          <p:spPr>
            <a:xfrm>
              <a:off x="5181600" y="1587"/>
              <a:ext cx="152400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449" name="AutoShape 69"/>
            <p:cNvSpPr/>
            <p:nvPr/>
          </p:nvSpPr>
          <p:spPr>
            <a:xfrm>
              <a:off x="5334000" y="1587"/>
              <a:ext cx="152400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450" name="AutoShape 70"/>
            <p:cNvSpPr/>
            <p:nvPr/>
          </p:nvSpPr>
          <p:spPr>
            <a:xfrm>
              <a:off x="5486400" y="1587"/>
              <a:ext cx="152400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451" name="AutoShape 71"/>
            <p:cNvSpPr/>
            <p:nvPr/>
          </p:nvSpPr>
          <p:spPr>
            <a:xfrm>
              <a:off x="5638800" y="1587"/>
              <a:ext cx="152400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452" name="Line 72"/>
            <p:cNvSpPr/>
            <p:nvPr/>
          </p:nvSpPr>
          <p:spPr>
            <a:xfrm flipH="1" flipV="1">
              <a:off x="4798900" y="17527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3" name="Line 73"/>
            <p:cNvSpPr/>
            <p:nvPr/>
          </p:nvSpPr>
          <p:spPr>
            <a:xfrm flipH="1" flipV="1">
              <a:off x="4951300" y="17685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4" name="Line 74"/>
            <p:cNvSpPr/>
            <p:nvPr/>
          </p:nvSpPr>
          <p:spPr>
            <a:xfrm flipH="1" flipV="1">
              <a:off x="5103700" y="173683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5" name="Line 75"/>
            <p:cNvSpPr/>
            <p:nvPr/>
          </p:nvSpPr>
          <p:spPr>
            <a:xfrm flipH="1" flipV="1">
              <a:off x="5256100" y="173683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6" name="Line 76"/>
            <p:cNvSpPr/>
            <p:nvPr/>
          </p:nvSpPr>
          <p:spPr>
            <a:xfrm flipH="1" flipV="1">
              <a:off x="5408500" y="17527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7" name="Line 77"/>
            <p:cNvSpPr/>
            <p:nvPr/>
          </p:nvSpPr>
          <p:spPr>
            <a:xfrm flipH="1" flipV="1">
              <a:off x="5560900" y="17685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8" name="Line 78"/>
            <p:cNvSpPr/>
            <p:nvPr/>
          </p:nvSpPr>
          <p:spPr>
            <a:xfrm flipH="1" flipV="1">
              <a:off x="5713300" y="17844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9" name="AutoShape 79"/>
            <p:cNvSpPr/>
            <p:nvPr/>
          </p:nvSpPr>
          <p:spPr>
            <a:xfrm flipH="1">
              <a:off x="3810000" y="784225"/>
              <a:ext cx="152400" cy="152400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460" name="AutoShape 80"/>
            <p:cNvSpPr/>
            <p:nvPr/>
          </p:nvSpPr>
          <p:spPr>
            <a:xfrm flipH="1">
              <a:off x="3962400" y="784225"/>
              <a:ext cx="152400" cy="152400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461" name="AutoShape 81"/>
            <p:cNvSpPr/>
            <p:nvPr/>
          </p:nvSpPr>
          <p:spPr>
            <a:xfrm flipH="1">
              <a:off x="4114800" y="784225"/>
              <a:ext cx="152400" cy="152400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462" name="Line 82"/>
            <p:cNvSpPr/>
            <p:nvPr/>
          </p:nvSpPr>
          <p:spPr>
            <a:xfrm flipV="1">
              <a:off x="3885770" y="53880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3" name="Line 83"/>
            <p:cNvSpPr/>
            <p:nvPr/>
          </p:nvSpPr>
          <p:spPr>
            <a:xfrm flipV="1">
              <a:off x="4038170" y="53722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4" name="Line 84"/>
            <p:cNvSpPr/>
            <p:nvPr/>
          </p:nvSpPr>
          <p:spPr>
            <a:xfrm flipV="1">
              <a:off x="4190570" y="535633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5" name="AutoShape 85"/>
            <p:cNvSpPr/>
            <p:nvPr/>
          </p:nvSpPr>
          <p:spPr>
            <a:xfrm flipH="1">
              <a:off x="1217612" y="78581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466" name="AutoShape 86"/>
            <p:cNvSpPr/>
            <p:nvPr/>
          </p:nvSpPr>
          <p:spPr>
            <a:xfrm flipH="1">
              <a:off x="1370012" y="78581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467" name="AutoShape 87"/>
            <p:cNvSpPr/>
            <p:nvPr/>
          </p:nvSpPr>
          <p:spPr>
            <a:xfrm flipH="1">
              <a:off x="1522412" y="78581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468" name="AutoShape 88"/>
            <p:cNvSpPr/>
            <p:nvPr/>
          </p:nvSpPr>
          <p:spPr>
            <a:xfrm flipH="1">
              <a:off x="1674812" y="78581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469" name="AutoShape 89"/>
            <p:cNvSpPr/>
            <p:nvPr/>
          </p:nvSpPr>
          <p:spPr>
            <a:xfrm flipH="1">
              <a:off x="1827212" y="78581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470" name="AutoShape 90"/>
            <p:cNvSpPr/>
            <p:nvPr/>
          </p:nvSpPr>
          <p:spPr>
            <a:xfrm flipH="1">
              <a:off x="1979612" y="78581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471" name="AutoShape 91"/>
            <p:cNvSpPr/>
            <p:nvPr/>
          </p:nvSpPr>
          <p:spPr>
            <a:xfrm flipH="1">
              <a:off x="2132012" y="78581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472" name="AutoShape 92"/>
            <p:cNvSpPr/>
            <p:nvPr/>
          </p:nvSpPr>
          <p:spPr>
            <a:xfrm flipH="1">
              <a:off x="2284412" y="78581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473" name="AutoShape 93"/>
            <p:cNvSpPr/>
            <p:nvPr/>
          </p:nvSpPr>
          <p:spPr>
            <a:xfrm flipH="1">
              <a:off x="2436812" y="78581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474" name="AutoShape 94"/>
            <p:cNvSpPr/>
            <p:nvPr/>
          </p:nvSpPr>
          <p:spPr>
            <a:xfrm flipH="1">
              <a:off x="2590800" y="785812"/>
              <a:ext cx="152400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475" name="AutoShape 95"/>
            <p:cNvSpPr/>
            <p:nvPr/>
          </p:nvSpPr>
          <p:spPr>
            <a:xfrm flipH="1">
              <a:off x="2743200" y="785812"/>
              <a:ext cx="152400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476" name="AutoShape 96"/>
            <p:cNvSpPr/>
            <p:nvPr/>
          </p:nvSpPr>
          <p:spPr>
            <a:xfrm flipH="1">
              <a:off x="2895600" y="785812"/>
              <a:ext cx="152400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477" name="Line 97"/>
            <p:cNvSpPr/>
            <p:nvPr/>
          </p:nvSpPr>
          <p:spPr>
            <a:xfrm flipV="1">
              <a:off x="1293382" y="537220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8" name="Line 98"/>
            <p:cNvSpPr/>
            <p:nvPr/>
          </p:nvSpPr>
          <p:spPr>
            <a:xfrm flipV="1">
              <a:off x="1445782" y="541983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9" name="Line 99"/>
            <p:cNvSpPr/>
            <p:nvPr/>
          </p:nvSpPr>
          <p:spPr>
            <a:xfrm flipV="1">
              <a:off x="1598182" y="540395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0" name="Line 100"/>
            <p:cNvSpPr/>
            <p:nvPr/>
          </p:nvSpPr>
          <p:spPr>
            <a:xfrm flipV="1">
              <a:off x="1750582" y="541983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1" name="Line 101"/>
            <p:cNvSpPr/>
            <p:nvPr/>
          </p:nvSpPr>
          <p:spPr>
            <a:xfrm flipV="1">
              <a:off x="1902982" y="532458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2" name="Line 102"/>
            <p:cNvSpPr/>
            <p:nvPr/>
          </p:nvSpPr>
          <p:spPr>
            <a:xfrm flipV="1">
              <a:off x="2055382" y="535633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3" name="Line 103"/>
            <p:cNvSpPr/>
            <p:nvPr/>
          </p:nvSpPr>
          <p:spPr>
            <a:xfrm flipV="1">
              <a:off x="2207782" y="534045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4" name="Line 104"/>
            <p:cNvSpPr/>
            <p:nvPr/>
          </p:nvSpPr>
          <p:spPr>
            <a:xfrm flipV="1">
              <a:off x="2360182" y="532458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5" name="Line 105"/>
            <p:cNvSpPr/>
            <p:nvPr/>
          </p:nvSpPr>
          <p:spPr>
            <a:xfrm flipV="1">
              <a:off x="2514170" y="53722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6" name="Line 106"/>
            <p:cNvSpPr/>
            <p:nvPr/>
          </p:nvSpPr>
          <p:spPr>
            <a:xfrm flipV="1">
              <a:off x="2666570" y="53245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7" name="Line 107"/>
            <p:cNvSpPr/>
            <p:nvPr/>
          </p:nvSpPr>
          <p:spPr>
            <a:xfrm flipV="1">
              <a:off x="2818970" y="53404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8" name="Line 108"/>
            <p:cNvSpPr/>
            <p:nvPr/>
          </p:nvSpPr>
          <p:spPr>
            <a:xfrm flipV="1">
              <a:off x="2971370" y="53245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9" name="AutoShape 109"/>
            <p:cNvSpPr/>
            <p:nvPr/>
          </p:nvSpPr>
          <p:spPr>
            <a:xfrm flipH="1">
              <a:off x="3048000" y="785812"/>
              <a:ext cx="152400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490" name="AutoShape 110"/>
            <p:cNvSpPr/>
            <p:nvPr/>
          </p:nvSpPr>
          <p:spPr>
            <a:xfrm flipH="1">
              <a:off x="3200400" y="785812"/>
              <a:ext cx="152400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491" name="AutoShape 111"/>
            <p:cNvSpPr/>
            <p:nvPr/>
          </p:nvSpPr>
          <p:spPr>
            <a:xfrm flipH="1">
              <a:off x="3352800" y="785812"/>
              <a:ext cx="152400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492" name="AutoShape 112"/>
            <p:cNvSpPr/>
            <p:nvPr/>
          </p:nvSpPr>
          <p:spPr>
            <a:xfrm flipH="1">
              <a:off x="3505200" y="785812"/>
              <a:ext cx="152400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493" name="AutoShape 113"/>
            <p:cNvSpPr/>
            <p:nvPr/>
          </p:nvSpPr>
          <p:spPr>
            <a:xfrm flipH="1">
              <a:off x="3657600" y="785812"/>
              <a:ext cx="152400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494" name="Line 114"/>
            <p:cNvSpPr/>
            <p:nvPr/>
          </p:nvSpPr>
          <p:spPr>
            <a:xfrm flipV="1">
              <a:off x="3123770" y="53722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95" name="Line 115"/>
            <p:cNvSpPr/>
            <p:nvPr/>
          </p:nvSpPr>
          <p:spPr>
            <a:xfrm flipV="1">
              <a:off x="3276170" y="541983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96" name="Line 116"/>
            <p:cNvSpPr/>
            <p:nvPr/>
          </p:nvSpPr>
          <p:spPr>
            <a:xfrm flipV="1">
              <a:off x="3428570" y="541983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97" name="Line 117"/>
            <p:cNvSpPr/>
            <p:nvPr/>
          </p:nvSpPr>
          <p:spPr>
            <a:xfrm flipV="1">
              <a:off x="3580970" y="54039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98" name="Line 118"/>
            <p:cNvSpPr/>
            <p:nvPr/>
          </p:nvSpPr>
          <p:spPr>
            <a:xfrm flipV="1">
              <a:off x="3733370" y="53880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99" name="AutoShape 119"/>
            <p:cNvSpPr/>
            <p:nvPr/>
          </p:nvSpPr>
          <p:spPr>
            <a:xfrm flipH="1">
              <a:off x="760412" y="784225"/>
              <a:ext cx="152401" cy="152400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500" name="AutoShape 120"/>
            <p:cNvSpPr/>
            <p:nvPr/>
          </p:nvSpPr>
          <p:spPr>
            <a:xfrm flipH="1">
              <a:off x="912812" y="784225"/>
              <a:ext cx="152401" cy="152400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501" name="AutoShape 121"/>
            <p:cNvSpPr/>
            <p:nvPr/>
          </p:nvSpPr>
          <p:spPr>
            <a:xfrm flipH="1">
              <a:off x="1065212" y="78581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502" name="Line 122"/>
            <p:cNvSpPr/>
            <p:nvPr/>
          </p:nvSpPr>
          <p:spPr>
            <a:xfrm flipV="1">
              <a:off x="836182" y="534045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03" name="Line 123"/>
            <p:cNvSpPr/>
            <p:nvPr/>
          </p:nvSpPr>
          <p:spPr>
            <a:xfrm flipV="1">
              <a:off x="988582" y="541983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04" name="Line 124"/>
            <p:cNvSpPr/>
            <p:nvPr/>
          </p:nvSpPr>
          <p:spPr>
            <a:xfrm flipV="1">
              <a:off x="1140982" y="545158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05" name="AutoShape 125"/>
            <p:cNvSpPr/>
            <p:nvPr/>
          </p:nvSpPr>
          <p:spPr>
            <a:xfrm flipH="1">
              <a:off x="4267200" y="790575"/>
              <a:ext cx="152400" cy="152400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506" name="Line 126"/>
            <p:cNvSpPr/>
            <p:nvPr/>
          </p:nvSpPr>
          <p:spPr>
            <a:xfrm flipV="1">
              <a:off x="4340507" y="528490"/>
              <a:ext cx="2293" cy="246052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07" name="AutoShape 127"/>
            <p:cNvSpPr/>
            <p:nvPr/>
          </p:nvSpPr>
          <p:spPr>
            <a:xfrm>
              <a:off x="5791200" y="3175"/>
              <a:ext cx="152400" cy="152400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508" name="AutoShape 128"/>
            <p:cNvSpPr/>
            <p:nvPr/>
          </p:nvSpPr>
          <p:spPr>
            <a:xfrm>
              <a:off x="5943600" y="3175"/>
              <a:ext cx="152400" cy="152400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509" name="Line 129"/>
            <p:cNvSpPr/>
            <p:nvPr/>
          </p:nvSpPr>
          <p:spPr>
            <a:xfrm flipH="1" flipV="1">
              <a:off x="5865700" y="17527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10" name="Line 130"/>
            <p:cNvSpPr/>
            <p:nvPr/>
          </p:nvSpPr>
          <p:spPr>
            <a:xfrm flipH="1" flipV="1">
              <a:off x="6018100" y="17685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11" name="AutoShape 131"/>
            <p:cNvSpPr/>
            <p:nvPr/>
          </p:nvSpPr>
          <p:spPr>
            <a:xfrm flipH="1">
              <a:off x="152400" y="779462"/>
              <a:ext cx="152400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512" name="AutoShape 132"/>
            <p:cNvSpPr/>
            <p:nvPr/>
          </p:nvSpPr>
          <p:spPr>
            <a:xfrm flipH="1">
              <a:off x="304800" y="779462"/>
              <a:ext cx="152400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513" name="AutoShape 133"/>
            <p:cNvSpPr/>
            <p:nvPr/>
          </p:nvSpPr>
          <p:spPr>
            <a:xfrm flipH="1">
              <a:off x="457200" y="779462"/>
              <a:ext cx="152400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514" name="Line 134"/>
            <p:cNvSpPr/>
            <p:nvPr/>
          </p:nvSpPr>
          <p:spPr>
            <a:xfrm flipV="1">
              <a:off x="228170" y="53404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15" name="Line 135"/>
            <p:cNvSpPr/>
            <p:nvPr/>
          </p:nvSpPr>
          <p:spPr>
            <a:xfrm flipV="1">
              <a:off x="380570" y="53245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16" name="Line 136"/>
            <p:cNvSpPr/>
            <p:nvPr/>
          </p:nvSpPr>
          <p:spPr>
            <a:xfrm flipV="1">
              <a:off x="532970" y="522933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17" name="AutoShape 137"/>
            <p:cNvSpPr/>
            <p:nvPr/>
          </p:nvSpPr>
          <p:spPr>
            <a:xfrm flipH="1">
              <a:off x="4416425" y="793750"/>
              <a:ext cx="152400" cy="152400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518" name="AutoShape 138"/>
            <p:cNvSpPr/>
            <p:nvPr/>
          </p:nvSpPr>
          <p:spPr>
            <a:xfrm flipH="1">
              <a:off x="4568825" y="785812"/>
              <a:ext cx="152400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519" name="AutoShape 139"/>
            <p:cNvSpPr/>
            <p:nvPr/>
          </p:nvSpPr>
          <p:spPr>
            <a:xfrm flipH="1">
              <a:off x="4721225" y="785812"/>
              <a:ext cx="152400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520" name="AutoShape 140"/>
            <p:cNvSpPr/>
            <p:nvPr/>
          </p:nvSpPr>
          <p:spPr>
            <a:xfrm flipH="1">
              <a:off x="4875212" y="78581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521" name="AutoShape 141"/>
            <p:cNvSpPr/>
            <p:nvPr/>
          </p:nvSpPr>
          <p:spPr>
            <a:xfrm flipH="1">
              <a:off x="5027612" y="78581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522" name="AutoShape 142"/>
            <p:cNvSpPr/>
            <p:nvPr/>
          </p:nvSpPr>
          <p:spPr>
            <a:xfrm flipH="1">
              <a:off x="5180012" y="78581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523" name="Line 143"/>
            <p:cNvSpPr/>
            <p:nvPr/>
          </p:nvSpPr>
          <p:spPr>
            <a:xfrm flipV="1">
              <a:off x="4492195" y="53404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24" name="Line 144"/>
            <p:cNvSpPr/>
            <p:nvPr/>
          </p:nvSpPr>
          <p:spPr>
            <a:xfrm flipV="1">
              <a:off x="4644595" y="53245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25" name="Line 145"/>
            <p:cNvSpPr/>
            <p:nvPr/>
          </p:nvSpPr>
          <p:spPr>
            <a:xfrm flipV="1">
              <a:off x="4798582" y="537220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26" name="Line 146"/>
            <p:cNvSpPr/>
            <p:nvPr/>
          </p:nvSpPr>
          <p:spPr>
            <a:xfrm flipV="1">
              <a:off x="4950982" y="532458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27" name="Line 147"/>
            <p:cNvSpPr/>
            <p:nvPr/>
          </p:nvSpPr>
          <p:spPr>
            <a:xfrm flipV="1">
              <a:off x="5103382" y="534045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28" name="Line 148"/>
            <p:cNvSpPr/>
            <p:nvPr/>
          </p:nvSpPr>
          <p:spPr>
            <a:xfrm flipV="1">
              <a:off x="5255782" y="532458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29" name="AutoShape 149"/>
            <p:cNvSpPr/>
            <p:nvPr/>
          </p:nvSpPr>
          <p:spPr>
            <a:xfrm flipH="1">
              <a:off x="5332412" y="78581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530" name="AutoShape 150"/>
            <p:cNvSpPr/>
            <p:nvPr/>
          </p:nvSpPr>
          <p:spPr>
            <a:xfrm flipH="1">
              <a:off x="5484812" y="78581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531" name="AutoShape 151"/>
            <p:cNvSpPr/>
            <p:nvPr/>
          </p:nvSpPr>
          <p:spPr>
            <a:xfrm flipH="1">
              <a:off x="5637212" y="78581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532" name="AutoShape 152"/>
            <p:cNvSpPr/>
            <p:nvPr/>
          </p:nvSpPr>
          <p:spPr>
            <a:xfrm flipH="1">
              <a:off x="5789612" y="78581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533" name="AutoShape 153"/>
            <p:cNvSpPr/>
            <p:nvPr/>
          </p:nvSpPr>
          <p:spPr>
            <a:xfrm flipH="1">
              <a:off x="5942012" y="78581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534" name="Line 154"/>
            <p:cNvSpPr/>
            <p:nvPr/>
          </p:nvSpPr>
          <p:spPr>
            <a:xfrm flipV="1">
              <a:off x="5408182" y="537220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5" name="Line 155"/>
            <p:cNvSpPr/>
            <p:nvPr/>
          </p:nvSpPr>
          <p:spPr>
            <a:xfrm flipV="1">
              <a:off x="5560582" y="541983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6" name="Line 156"/>
            <p:cNvSpPr/>
            <p:nvPr/>
          </p:nvSpPr>
          <p:spPr>
            <a:xfrm flipV="1">
              <a:off x="5712982" y="541983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7" name="Line 157"/>
            <p:cNvSpPr/>
            <p:nvPr/>
          </p:nvSpPr>
          <p:spPr>
            <a:xfrm flipV="1">
              <a:off x="5865382" y="540395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8" name="Line 158"/>
            <p:cNvSpPr/>
            <p:nvPr/>
          </p:nvSpPr>
          <p:spPr>
            <a:xfrm flipV="1">
              <a:off x="6017782" y="538808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9" name="AutoShape 159"/>
            <p:cNvSpPr/>
            <p:nvPr/>
          </p:nvSpPr>
          <p:spPr>
            <a:xfrm flipH="1">
              <a:off x="609600" y="785812"/>
              <a:ext cx="152400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540" name="Line 160"/>
            <p:cNvSpPr/>
            <p:nvPr/>
          </p:nvSpPr>
          <p:spPr>
            <a:xfrm flipV="1">
              <a:off x="682907" y="523727"/>
              <a:ext cx="2293" cy="246053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41" name="AutoShape 161"/>
            <p:cNvSpPr/>
            <p:nvPr/>
          </p:nvSpPr>
          <p:spPr>
            <a:xfrm flipH="1">
              <a:off x="11112" y="777875"/>
              <a:ext cx="152401" cy="152400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542" name="Line 162"/>
            <p:cNvSpPr/>
            <p:nvPr/>
          </p:nvSpPr>
          <p:spPr>
            <a:xfrm flipV="1">
              <a:off x="86882" y="532458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43" name="AutoShape 163"/>
            <p:cNvSpPr/>
            <p:nvPr/>
          </p:nvSpPr>
          <p:spPr>
            <a:xfrm>
              <a:off x="6091237" y="1587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544" name="AutoShape 164"/>
            <p:cNvSpPr/>
            <p:nvPr/>
          </p:nvSpPr>
          <p:spPr>
            <a:xfrm>
              <a:off x="6243637" y="1587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545" name="AutoShape 165"/>
            <p:cNvSpPr/>
            <p:nvPr/>
          </p:nvSpPr>
          <p:spPr>
            <a:xfrm>
              <a:off x="6396037" y="1587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546" name="AutoShape 166"/>
            <p:cNvSpPr/>
            <p:nvPr/>
          </p:nvSpPr>
          <p:spPr>
            <a:xfrm>
              <a:off x="6548437" y="1587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547" name="AutoShape 167"/>
            <p:cNvSpPr/>
            <p:nvPr/>
          </p:nvSpPr>
          <p:spPr>
            <a:xfrm>
              <a:off x="6700837" y="1587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548" name="Line 168"/>
            <p:cNvSpPr/>
            <p:nvPr/>
          </p:nvSpPr>
          <p:spPr>
            <a:xfrm flipH="1" flipV="1">
              <a:off x="6165737" y="173683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49" name="Line 169"/>
            <p:cNvSpPr/>
            <p:nvPr/>
          </p:nvSpPr>
          <p:spPr>
            <a:xfrm flipH="1" flipV="1">
              <a:off x="6318137" y="173683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0" name="Line 170"/>
            <p:cNvSpPr/>
            <p:nvPr/>
          </p:nvSpPr>
          <p:spPr>
            <a:xfrm flipH="1" flipV="1">
              <a:off x="6470537" y="175270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1" name="Line 171"/>
            <p:cNvSpPr/>
            <p:nvPr/>
          </p:nvSpPr>
          <p:spPr>
            <a:xfrm flipH="1" flipV="1">
              <a:off x="6622937" y="176858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2" name="Line 172"/>
            <p:cNvSpPr/>
            <p:nvPr/>
          </p:nvSpPr>
          <p:spPr>
            <a:xfrm flipH="1" flipV="1">
              <a:off x="6775337" y="178445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3" name="AutoShape 173"/>
            <p:cNvSpPr/>
            <p:nvPr/>
          </p:nvSpPr>
          <p:spPr>
            <a:xfrm>
              <a:off x="6853237" y="3175"/>
              <a:ext cx="152401" cy="152400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554" name="AutoShape 174"/>
            <p:cNvSpPr/>
            <p:nvPr/>
          </p:nvSpPr>
          <p:spPr>
            <a:xfrm>
              <a:off x="7005637" y="3175"/>
              <a:ext cx="152401" cy="152400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555" name="Line 175"/>
            <p:cNvSpPr/>
            <p:nvPr/>
          </p:nvSpPr>
          <p:spPr>
            <a:xfrm flipH="1" flipV="1">
              <a:off x="6927737" y="175270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6" name="Line 176"/>
            <p:cNvSpPr/>
            <p:nvPr/>
          </p:nvSpPr>
          <p:spPr>
            <a:xfrm flipH="1" flipV="1">
              <a:off x="7080137" y="176858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7" name="AutoShape 177"/>
            <p:cNvSpPr/>
            <p:nvPr/>
          </p:nvSpPr>
          <p:spPr>
            <a:xfrm flipH="1">
              <a:off x="6089650" y="785812"/>
              <a:ext cx="152400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558" name="AutoShape 178"/>
            <p:cNvSpPr/>
            <p:nvPr/>
          </p:nvSpPr>
          <p:spPr>
            <a:xfrm flipH="1">
              <a:off x="6242050" y="785812"/>
              <a:ext cx="152400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559" name="Line 179"/>
            <p:cNvSpPr/>
            <p:nvPr/>
          </p:nvSpPr>
          <p:spPr>
            <a:xfrm flipV="1">
              <a:off x="6165420" y="53404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0" name="Line 180"/>
            <p:cNvSpPr/>
            <p:nvPr/>
          </p:nvSpPr>
          <p:spPr>
            <a:xfrm flipV="1">
              <a:off x="6317820" y="53245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1" name="AutoShape 181"/>
            <p:cNvSpPr/>
            <p:nvPr/>
          </p:nvSpPr>
          <p:spPr>
            <a:xfrm flipH="1">
              <a:off x="6394450" y="785812"/>
              <a:ext cx="152400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562" name="AutoShape 182"/>
            <p:cNvSpPr/>
            <p:nvPr/>
          </p:nvSpPr>
          <p:spPr>
            <a:xfrm flipH="1">
              <a:off x="6546850" y="785812"/>
              <a:ext cx="152400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563" name="AutoShape 183"/>
            <p:cNvSpPr/>
            <p:nvPr/>
          </p:nvSpPr>
          <p:spPr>
            <a:xfrm flipH="1">
              <a:off x="6699250" y="785812"/>
              <a:ext cx="152400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564" name="AutoShape 184"/>
            <p:cNvSpPr/>
            <p:nvPr/>
          </p:nvSpPr>
          <p:spPr>
            <a:xfrm flipH="1">
              <a:off x="6851650" y="785812"/>
              <a:ext cx="152400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565" name="AutoShape 185"/>
            <p:cNvSpPr/>
            <p:nvPr/>
          </p:nvSpPr>
          <p:spPr>
            <a:xfrm flipH="1">
              <a:off x="7004050" y="785812"/>
              <a:ext cx="152400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566" name="Line 186"/>
            <p:cNvSpPr/>
            <p:nvPr/>
          </p:nvSpPr>
          <p:spPr>
            <a:xfrm flipV="1">
              <a:off x="6470220" y="53722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7" name="Line 187"/>
            <p:cNvSpPr/>
            <p:nvPr/>
          </p:nvSpPr>
          <p:spPr>
            <a:xfrm flipV="1">
              <a:off x="6622620" y="541983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8" name="Line 188"/>
            <p:cNvSpPr/>
            <p:nvPr/>
          </p:nvSpPr>
          <p:spPr>
            <a:xfrm flipV="1">
              <a:off x="6775020" y="541983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9" name="Line 189"/>
            <p:cNvSpPr/>
            <p:nvPr/>
          </p:nvSpPr>
          <p:spPr>
            <a:xfrm flipV="1">
              <a:off x="6927420" y="54039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70" name="Line 190"/>
            <p:cNvSpPr/>
            <p:nvPr/>
          </p:nvSpPr>
          <p:spPr>
            <a:xfrm flipV="1">
              <a:off x="7079820" y="53880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71" name="AutoShape 191"/>
            <p:cNvSpPr/>
            <p:nvPr/>
          </p:nvSpPr>
          <p:spPr>
            <a:xfrm>
              <a:off x="7620000" y="3175"/>
              <a:ext cx="152400" cy="152400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572" name="AutoShape 192"/>
            <p:cNvSpPr/>
            <p:nvPr/>
          </p:nvSpPr>
          <p:spPr>
            <a:xfrm>
              <a:off x="7772400" y="3175"/>
              <a:ext cx="152400" cy="152400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573" name="AutoShape 193"/>
            <p:cNvSpPr/>
            <p:nvPr/>
          </p:nvSpPr>
          <p:spPr>
            <a:xfrm>
              <a:off x="7924800" y="3175"/>
              <a:ext cx="152400" cy="152400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574" name="Line 194"/>
            <p:cNvSpPr/>
            <p:nvPr/>
          </p:nvSpPr>
          <p:spPr>
            <a:xfrm flipH="1" flipV="1">
              <a:off x="7694500" y="17527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75" name="Line 195"/>
            <p:cNvSpPr/>
            <p:nvPr/>
          </p:nvSpPr>
          <p:spPr>
            <a:xfrm flipH="1" flipV="1">
              <a:off x="7846900" y="17685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76" name="Line 196"/>
            <p:cNvSpPr/>
            <p:nvPr/>
          </p:nvSpPr>
          <p:spPr>
            <a:xfrm flipH="1" flipV="1">
              <a:off x="7999300" y="17844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77" name="AutoShape 197"/>
            <p:cNvSpPr/>
            <p:nvPr/>
          </p:nvSpPr>
          <p:spPr>
            <a:xfrm>
              <a:off x="7162800" y="3175"/>
              <a:ext cx="152400" cy="152400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578" name="AutoShape 198"/>
            <p:cNvSpPr/>
            <p:nvPr/>
          </p:nvSpPr>
          <p:spPr>
            <a:xfrm>
              <a:off x="7315200" y="3175"/>
              <a:ext cx="152400" cy="152400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579" name="AutoShape 199"/>
            <p:cNvSpPr/>
            <p:nvPr/>
          </p:nvSpPr>
          <p:spPr>
            <a:xfrm>
              <a:off x="7467600" y="3175"/>
              <a:ext cx="152400" cy="152400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580" name="Line 200"/>
            <p:cNvSpPr/>
            <p:nvPr/>
          </p:nvSpPr>
          <p:spPr>
            <a:xfrm flipH="1" flipV="1">
              <a:off x="7237300" y="17209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81" name="Line 201"/>
            <p:cNvSpPr/>
            <p:nvPr/>
          </p:nvSpPr>
          <p:spPr>
            <a:xfrm flipH="1" flipV="1">
              <a:off x="7389700" y="17685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82" name="Line 202"/>
            <p:cNvSpPr/>
            <p:nvPr/>
          </p:nvSpPr>
          <p:spPr>
            <a:xfrm flipH="1" flipV="1">
              <a:off x="7542100" y="178445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83" name="AutoShape 203"/>
            <p:cNvSpPr/>
            <p:nvPr/>
          </p:nvSpPr>
          <p:spPr>
            <a:xfrm flipH="1">
              <a:off x="7915275" y="787400"/>
              <a:ext cx="152400" cy="152400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584" name="Line 204"/>
            <p:cNvSpPr/>
            <p:nvPr/>
          </p:nvSpPr>
          <p:spPr>
            <a:xfrm flipV="1">
              <a:off x="7991045" y="537220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85" name="AutoShape 205"/>
            <p:cNvSpPr/>
            <p:nvPr/>
          </p:nvSpPr>
          <p:spPr>
            <a:xfrm flipH="1">
              <a:off x="7307262" y="782637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586" name="AutoShape 206"/>
            <p:cNvSpPr/>
            <p:nvPr/>
          </p:nvSpPr>
          <p:spPr>
            <a:xfrm flipH="1">
              <a:off x="7459662" y="782637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587" name="AutoShape 207"/>
            <p:cNvSpPr/>
            <p:nvPr/>
          </p:nvSpPr>
          <p:spPr>
            <a:xfrm flipH="1">
              <a:off x="7612062" y="782637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588" name="Line 208"/>
            <p:cNvSpPr/>
            <p:nvPr/>
          </p:nvSpPr>
          <p:spPr>
            <a:xfrm flipV="1">
              <a:off x="7383032" y="537220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89" name="Line 209"/>
            <p:cNvSpPr/>
            <p:nvPr/>
          </p:nvSpPr>
          <p:spPr>
            <a:xfrm flipV="1">
              <a:off x="7535432" y="535633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0" name="Line 210"/>
            <p:cNvSpPr/>
            <p:nvPr/>
          </p:nvSpPr>
          <p:spPr>
            <a:xfrm flipV="1">
              <a:off x="7687832" y="526108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1" name="AutoShape 211"/>
            <p:cNvSpPr/>
            <p:nvPr/>
          </p:nvSpPr>
          <p:spPr>
            <a:xfrm flipH="1">
              <a:off x="7764462" y="788987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592" name="Line 212"/>
            <p:cNvSpPr/>
            <p:nvPr/>
          </p:nvSpPr>
          <p:spPr>
            <a:xfrm flipV="1">
              <a:off x="7837770" y="526902"/>
              <a:ext cx="2293" cy="246053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3" name="AutoShape 213"/>
            <p:cNvSpPr/>
            <p:nvPr/>
          </p:nvSpPr>
          <p:spPr>
            <a:xfrm flipH="1">
              <a:off x="7165975" y="781050"/>
              <a:ext cx="152400" cy="152400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594" name="Line 214"/>
            <p:cNvSpPr/>
            <p:nvPr/>
          </p:nvSpPr>
          <p:spPr>
            <a:xfrm flipV="1">
              <a:off x="7241745" y="535633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836" name="Group 456"/>
          <p:cNvGrpSpPr/>
          <p:nvPr/>
        </p:nvGrpSpPr>
        <p:grpSpPr>
          <a:xfrm>
            <a:off x="569266" y="3231874"/>
            <a:ext cx="8117534" cy="3357131"/>
            <a:chOff x="0" y="0"/>
            <a:chExt cx="8117533" cy="3357130"/>
          </a:xfrm>
        </p:grpSpPr>
        <p:sp>
          <p:nvSpPr>
            <p:cNvPr id="596" name="AutoShape 215"/>
            <p:cNvSpPr/>
            <p:nvPr/>
          </p:nvSpPr>
          <p:spPr>
            <a:xfrm>
              <a:off x="2631133" y="1192488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597" name="AutoShape 216"/>
            <p:cNvSpPr/>
            <p:nvPr/>
          </p:nvSpPr>
          <p:spPr>
            <a:xfrm>
              <a:off x="2783533" y="1192488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598" name="AutoShape 217"/>
            <p:cNvSpPr/>
            <p:nvPr/>
          </p:nvSpPr>
          <p:spPr>
            <a:xfrm>
              <a:off x="2935933" y="1192488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599" name="AutoShape 218"/>
            <p:cNvSpPr/>
            <p:nvPr/>
          </p:nvSpPr>
          <p:spPr>
            <a:xfrm>
              <a:off x="3088333" y="1192488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600" name="AutoShape 219"/>
            <p:cNvSpPr/>
            <p:nvPr/>
          </p:nvSpPr>
          <p:spPr>
            <a:xfrm>
              <a:off x="3240733" y="1192488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601" name="AutoShape 220"/>
            <p:cNvSpPr/>
            <p:nvPr/>
          </p:nvSpPr>
          <p:spPr>
            <a:xfrm>
              <a:off x="3393133" y="1192488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602" name="AutoShape 221"/>
            <p:cNvSpPr/>
            <p:nvPr/>
          </p:nvSpPr>
          <p:spPr>
            <a:xfrm>
              <a:off x="3545533" y="1192488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603" name="AutoShape 222"/>
            <p:cNvSpPr/>
            <p:nvPr/>
          </p:nvSpPr>
          <p:spPr>
            <a:xfrm>
              <a:off x="3697933" y="1192488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604" name="AutoShape 223"/>
            <p:cNvSpPr/>
            <p:nvPr/>
          </p:nvSpPr>
          <p:spPr>
            <a:xfrm>
              <a:off x="3850333" y="1192488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605" name="AutoShape 224"/>
            <p:cNvSpPr/>
            <p:nvPr/>
          </p:nvSpPr>
          <p:spPr>
            <a:xfrm>
              <a:off x="4002733" y="1192488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606" name="AutoShape 225"/>
            <p:cNvSpPr/>
            <p:nvPr/>
          </p:nvSpPr>
          <p:spPr>
            <a:xfrm>
              <a:off x="4155133" y="1192488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607" name="AutoShape 226"/>
            <p:cNvSpPr/>
            <p:nvPr/>
          </p:nvSpPr>
          <p:spPr>
            <a:xfrm>
              <a:off x="4307533" y="1192488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608" name="AutoShape 227"/>
            <p:cNvSpPr/>
            <p:nvPr/>
          </p:nvSpPr>
          <p:spPr>
            <a:xfrm>
              <a:off x="4459933" y="1192488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609" name="Line 228"/>
            <p:cNvSpPr/>
            <p:nvPr/>
          </p:nvSpPr>
          <p:spPr>
            <a:xfrm flipH="1" flipV="1">
              <a:off x="2705634" y="1361409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0" name="Line 229"/>
            <p:cNvSpPr/>
            <p:nvPr/>
          </p:nvSpPr>
          <p:spPr>
            <a:xfrm flipH="1" flipV="1">
              <a:off x="2858034" y="1362996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1" name="Line 230"/>
            <p:cNvSpPr/>
            <p:nvPr/>
          </p:nvSpPr>
          <p:spPr>
            <a:xfrm flipH="1" flipV="1">
              <a:off x="3010434" y="1364584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2" name="Line 231"/>
            <p:cNvSpPr/>
            <p:nvPr/>
          </p:nvSpPr>
          <p:spPr>
            <a:xfrm flipH="1" flipV="1">
              <a:off x="3162834" y="1366171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3" name="Line 232"/>
            <p:cNvSpPr/>
            <p:nvPr/>
          </p:nvSpPr>
          <p:spPr>
            <a:xfrm flipH="1" flipV="1">
              <a:off x="3315234" y="1367759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4" name="Line 233"/>
            <p:cNvSpPr/>
            <p:nvPr/>
          </p:nvSpPr>
          <p:spPr>
            <a:xfrm flipH="1" flipV="1">
              <a:off x="3467634" y="1364584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5" name="Line 234"/>
            <p:cNvSpPr/>
            <p:nvPr/>
          </p:nvSpPr>
          <p:spPr>
            <a:xfrm flipH="1" flipV="1">
              <a:off x="3620034" y="1364584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6" name="Line 235"/>
            <p:cNvSpPr/>
            <p:nvPr/>
          </p:nvSpPr>
          <p:spPr>
            <a:xfrm flipH="1" flipV="1">
              <a:off x="3772434" y="1366171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7" name="Line 236"/>
            <p:cNvSpPr/>
            <p:nvPr/>
          </p:nvSpPr>
          <p:spPr>
            <a:xfrm flipH="1" flipV="1">
              <a:off x="3924834" y="1367759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8" name="Line 237"/>
            <p:cNvSpPr/>
            <p:nvPr/>
          </p:nvSpPr>
          <p:spPr>
            <a:xfrm flipH="1" flipV="1">
              <a:off x="4077234" y="1369346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9" name="Line 238"/>
            <p:cNvSpPr/>
            <p:nvPr/>
          </p:nvSpPr>
          <p:spPr>
            <a:xfrm flipH="1" flipV="1">
              <a:off x="4229634" y="1370934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20" name="Line 239"/>
            <p:cNvSpPr/>
            <p:nvPr/>
          </p:nvSpPr>
          <p:spPr>
            <a:xfrm flipH="1" flipV="1">
              <a:off x="4382034" y="1374109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21" name="Line 240"/>
            <p:cNvSpPr/>
            <p:nvPr/>
          </p:nvSpPr>
          <p:spPr>
            <a:xfrm flipH="1" flipV="1">
              <a:off x="4534434" y="1367759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656" name="Group 241"/>
            <p:cNvGrpSpPr/>
            <p:nvPr/>
          </p:nvGrpSpPr>
          <p:grpSpPr>
            <a:xfrm>
              <a:off x="262447" y="0"/>
              <a:ext cx="2403515" cy="1536944"/>
              <a:chOff x="0" y="0"/>
              <a:chExt cx="2403513" cy="1536943"/>
            </a:xfrm>
          </p:grpSpPr>
          <p:sp>
            <p:nvSpPr>
              <p:cNvPr id="622" name="AutoShape 242"/>
              <p:cNvSpPr/>
              <p:nvPr/>
            </p:nvSpPr>
            <p:spPr>
              <a:xfrm rot="1691086">
                <a:off x="477871" y="242898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623" name="AutoShape 243"/>
              <p:cNvSpPr/>
              <p:nvPr/>
            </p:nvSpPr>
            <p:spPr>
              <a:xfrm rot="1691086">
                <a:off x="612200" y="314879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624" name="AutoShape 244"/>
              <p:cNvSpPr/>
              <p:nvPr/>
            </p:nvSpPr>
            <p:spPr>
              <a:xfrm rot="1691086">
                <a:off x="746530" y="386860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625" name="AutoShape 245"/>
              <p:cNvSpPr/>
              <p:nvPr/>
            </p:nvSpPr>
            <p:spPr>
              <a:xfrm rot="1691086">
                <a:off x="880860" y="458841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626" name="AutoShape 246"/>
              <p:cNvSpPr/>
              <p:nvPr/>
            </p:nvSpPr>
            <p:spPr>
              <a:xfrm rot="1691086">
                <a:off x="1015190" y="530822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627" name="AutoShape 247"/>
              <p:cNvSpPr/>
              <p:nvPr/>
            </p:nvSpPr>
            <p:spPr>
              <a:xfrm rot="1691086">
                <a:off x="1149520" y="602803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628" name="AutoShape 248"/>
              <p:cNvSpPr/>
              <p:nvPr/>
            </p:nvSpPr>
            <p:spPr>
              <a:xfrm rot="1691086">
                <a:off x="1283849" y="674784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629" name="AutoShape 249"/>
              <p:cNvSpPr/>
              <p:nvPr/>
            </p:nvSpPr>
            <p:spPr>
              <a:xfrm rot="1691086">
                <a:off x="1418179" y="746765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630" name="AutoShape 250"/>
              <p:cNvSpPr/>
              <p:nvPr/>
            </p:nvSpPr>
            <p:spPr>
              <a:xfrm rot="1691086">
                <a:off x="1552509" y="818746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631" name="AutoShape 251"/>
              <p:cNvSpPr/>
              <p:nvPr/>
            </p:nvSpPr>
            <p:spPr>
              <a:xfrm rot="1691086">
                <a:off x="1686839" y="890727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632" name="AutoShape 252"/>
              <p:cNvSpPr/>
              <p:nvPr/>
            </p:nvSpPr>
            <p:spPr>
              <a:xfrm rot="1691086">
                <a:off x="1821169" y="962708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633" name="AutoShape 253"/>
              <p:cNvSpPr/>
              <p:nvPr/>
            </p:nvSpPr>
            <p:spPr>
              <a:xfrm rot="1691086">
                <a:off x="1955498" y="1034689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634" name="Line 254"/>
              <p:cNvSpPr/>
              <p:nvPr/>
            </p:nvSpPr>
            <p:spPr>
              <a:xfrm flipV="1">
                <a:off x="401489" y="402896"/>
                <a:ext cx="106091" cy="202493"/>
              </a:xfrm>
              <a:prstGeom prst="line">
                <a:avLst/>
              </a:prstGeom>
              <a:noFill/>
              <a:ln w="76200" cap="flat">
                <a:solidFill>
                  <a:srgbClr val="00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35" name="Line 255"/>
              <p:cNvSpPr/>
              <p:nvPr/>
            </p:nvSpPr>
            <p:spPr>
              <a:xfrm flipV="1">
                <a:off x="535069" y="476276"/>
                <a:ext cx="106091" cy="202493"/>
              </a:xfrm>
              <a:prstGeom prst="line">
                <a:avLst/>
              </a:prstGeom>
              <a:noFill/>
              <a:ln w="762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36" name="Line 256"/>
              <p:cNvSpPr/>
              <p:nvPr/>
            </p:nvSpPr>
            <p:spPr>
              <a:xfrm flipV="1">
                <a:off x="668649" y="549657"/>
                <a:ext cx="106091" cy="202492"/>
              </a:xfrm>
              <a:prstGeom prst="line">
                <a:avLst/>
              </a:prstGeom>
              <a:noFill/>
              <a:ln w="76200" cap="flat">
                <a:solidFill>
                  <a:srgbClr val="3399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37" name="Line 257"/>
              <p:cNvSpPr/>
              <p:nvPr/>
            </p:nvSpPr>
            <p:spPr>
              <a:xfrm flipV="1">
                <a:off x="808228" y="611843"/>
                <a:ext cx="106091" cy="202492"/>
              </a:xfrm>
              <a:prstGeom prst="line">
                <a:avLst/>
              </a:prstGeom>
              <a:noFill/>
              <a:ln w="76200" cap="flat">
                <a:solidFill>
                  <a:srgbClr val="FF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38" name="Line 258"/>
              <p:cNvSpPr/>
              <p:nvPr/>
            </p:nvSpPr>
            <p:spPr>
              <a:xfrm flipV="1">
                <a:off x="938808" y="690820"/>
                <a:ext cx="106092" cy="202493"/>
              </a:xfrm>
              <a:prstGeom prst="line">
                <a:avLst/>
              </a:prstGeom>
              <a:noFill/>
              <a:ln w="76200" cap="flat">
                <a:solidFill>
                  <a:srgbClr val="3399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39" name="Line 259"/>
              <p:cNvSpPr/>
              <p:nvPr/>
            </p:nvSpPr>
            <p:spPr>
              <a:xfrm flipV="1">
                <a:off x="1072388" y="764200"/>
                <a:ext cx="106092" cy="202493"/>
              </a:xfrm>
              <a:prstGeom prst="line">
                <a:avLst/>
              </a:prstGeom>
              <a:noFill/>
              <a:ln w="76200" cap="flat">
                <a:solidFill>
                  <a:srgbClr val="FF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40" name="Line 260"/>
              <p:cNvSpPr/>
              <p:nvPr/>
            </p:nvSpPr>
            <p:spPr>
              <a:xfrm flipV="1">
                <a:off x="1205968" y="837581"/>
                <a:ext cx="106091" cy="202492"/>
              </a:xfrm>
              <a:prstGeom prst="line">
                <a:avLst/>
              </a:prstGeom>
              <a:noFill/>
              <a:ln w="76200" cap="flat">
                <a:solidFill>
                  <a:srgbClr val="00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41" name="Line 261"/>
              <p:cNvSpPr/>
              <p:nvPr/>
            </p:nvSpPr>
            <p:spPr>
              <a:xfrm flipV="1">
                <a:off x="1339548" y="910961"/>
                <a:ext cx="106091" cy="202493"/>
              </a:xfrm>
              <a:prstGeom prst="line">
                <a:avLst/>
              </a:prstGeom>
              <a:noFill/>
              <a:ln w="762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42" name="Line 262"/>
              <p:cNvSpPr/>
              <p:nvPr/>
            </p:nvSpPr>
            <p:spPr>
              <a:xfrm flipV="1">
                <a:off x="1473128" y="984341"/>
                <a:ext cx="106091" cy="202493"/>
              </a:xfrm>
              <a:prstGeom prst="line">
                <a:avLst/>
              </a:prstGeom>
              <a:noFill/>
              <a:ln w="76200" cap="flat">
                <a:solidFill>
                  <a:srgbClr val="3399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43" name="Line 263"/>
              <p:cNvSpPr/>
              <p:nvPr/>
            </p:nvSpPr>
            <p:spPr>
              <a:xfrm flipV="1">
                <a:off x="1606708" y="1057722"/>
                <a:ext cx="106091" cy="202492"/>
              </a:xfrm>
              <a:prstGeom prst="line">
                <a:avLst/>
              </a:prstGeom>
              <a:noFill/>
              <a:ln w="762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44" name="Line 264"/>
              <p:cNvSpPr/>
              <p:nvPr/>
            </p:nvSpPr>
            <p:spPr>
              <a:xfrm flipV="1">
                <a:off x="1743288" y="1125505"/>
                <a:ext cx="106091" cy="202492"/>
              </a:xfrm>
              <a:prstGeom prst="line">
                <a:avLst/>
              </a:prstGeom>
              <a:noFill/>
              <a:ln w="76200" cap="flat">
                <a:solidFill>
                  <a:srgbClr val="00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45" name="Line 265"/>
              <p:cNvSpPr/>
              <p:nvPr/>
            </p:nvSpPr>
            <p:spPr>
              <a:xfrm flipV="1">
                <a:off x="1879117" y="1194687"/>
                <a:ext cx="106091" cy="202493"/>
              </a:xfrm>
              <a:prstGeom prst="line">
                <a:avLst/>
              </a:prstGeom>
              <a:noFill/>
              <a:ln w="76200" cap="flat">
                <a:solidFill>
                  <a:srgbClr val="FF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46" name="AutoShape 266"/>
              <p:cNvSpPr/>
              <p:nvPr/>
            </p:nvSpPr>
            <p:spPr>
              <a:xfrm rot="1691086">
                <a:off x="2089828" y="1106670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647" name="AutoShape 267"/>
              <p:cNvSpPr/>
              <p:nvPr/>
            </p:nvSpPr>
            <p:spPr>
              <a:xfrm rot="1691086">
                <a:off x="2224158" y="1178651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648" name="Line 268"/>
              <p:cNvSpPr/>
              <p:nvPr/>
            </p:nvSpPr>
            <p:spPr>
              <a:xfrm flipV="1">
                <a:off x="2016446" y="1261071"/>
                <a:ext cx="106091" cy="202493"/>
              </a:xfrm>
              <a:prstGeom prst="line">
                <a:avLst/>
              </a:prstGeom>
              <a:noFill/>
              <a:ln w="76200" cap="flat">
                <a:solidFill>
                  <a:srgbClr val="00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49" name="Line 269"/>
              <p:cNvSpPr/>
              <p:nvPr/>
            </p:nvSpPr>
            <p:spPr>
              <a:xfrm flipV="1">
                <a:off x="2150026" y="1334451"/>
                <a:ext cx="106091" cy="202493"/>
              </a:xfrm>
              <a:prstGeom prst="line">
                <a:avLst/>
              </a:prstGeom>
              <a:noFill/>
              <a:ln w="762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50" name="AutoShape 270"/>
              <p:cNvSpPr/>
              <p:nvPr/>
            </p:nvSpPr>
            <p:spPr>
              <a:xfrm rot="1691086">
                <a:off x="74881" y="26955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651" name="AutoShape 271"/>
              <p:cNvSpPr/>
              <p:nvPr/>
            </p:nvSpPr>
            <p:spPr>
              <a:xfrm rot="1691086">
                <a:off x="209211" y="98936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652" name="AutoShape 272"/>
              <p:cNvSpPr/>
              <p:nvPr/>
            </p:nvSpPr>
            <p:spPr>
              <a:xfrm rot="1691086">
                <a:off x="343541" y="170917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653" name="Line 273"/>
              <p:cNvSpPr/>
              <p:nvPr/>
            </p:nvSpPr>
            <p:spPr>
              <a:xfrm flipV="1">
                <a:off x="0" y="184154"/>
                <a:ext cx="106091" cy="202493"/>
              </a:xfrm>
              <a:prstGeom prst="line">
                <a:avLst/>
              </a:prstGeom>
              <a:noFill/>
              <a:ln w="76200" cap="flat">
                <a:solidFill>
                  <a:srgbClr val="00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54" name="Line 274"/>
              <p:cNvSpPr/>
              <p:nvPr/>
            </p:nvSpPr>
            <p:spPr>
              <a:xfrm flipV="1">
                <a:off x="132080" y="260333"/>
                <a:ext cx="106091" cy="202493"/>
              </a:xfrm>
              <a:prstGeom prst="line">
                <a:avLst/>
              </a:prstGeom>
              <a:noFill/>
              <a:ln w="762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55" name="Line 275"/>
              <p:cNvSpPr/>
              <p:nvPr/>
            </p:nvSpPr>
            <p:spPr>
              <a:xfrm flipV="1">
                <a:off x="265660" y="333713"/>
                <a:ext cx="106091" cy="202493"/>
              </a:xfrm>
              <a:prstGeom prst="line">
                <a:avLst/>
              </a:prstGeom>
              <a:noFill/>
              <a:ln w="76200" cap="flat">
                <a:solidFill>
                  <a:srgbClr val="3399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657" name="AutoShape 276"/>
            <p:cNvSpPr/>
            <p:nvPr/>
          </p:nvSpPr>
          <p:spPr>
            <a:xfrm>
              <a:off x="4612333" y="1192488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658" name="Line 277"/>
            <p:cNvSpPr/>
            <p:nvPr/>
          </p:nvSpPr>
          <p:spPr>
            <a:xfrm flipH="1" flipV="1">
              <a:off x="4686834" y="1375696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59" name="AutoShape 278"/>
            <p:cNvSpPr/>
            <p:nvPr/>
          </p:nvSpPr>
          <p:spPr>
            <a:xfrm>
              <a:off x="4764733" y="1194075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660" name="AutoShape 279"/>
            <p:cNvSpPr/>
            <p:nvPr/>
          </p:nvSpPr>
          <p:spPr>
            <a:xfrm>
              <a:off x="4917133" y="1194075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661" name="AutoShape 280"/>
            <p:cNvSpPr/>
            <p:nvPr/>
          </p:nvSpPr>
          <p:spPr>
            <a:xfrm>
              <a:off x="5069533" y="1194075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662" name="AutoShape 281"/>
            <p:cNvSpPr/>
            <p:nvPr/>
          </p:nvSpPr>
          <p:spPr>
            <a:xfrm>
              <a:off x="5221933" y="1194075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663" name="AutoShape 282"/>
            <p:cNvSpPr/>
            <p:nvPr/>
          </p:nvSpPr>
          <p:spPr>
            <a:xfrm>
              <a:off x="5374333" y="1194075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664" name="AutoShape 283"/>
            <p:cNvSpPr/>
            <p:nvPr/>
          </p:nvSpPr>
          <p:spPr>
            <a:xfrm>
              <a:off x="5526733" y="1194075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665" name="AutoShape 284"/>
            <p:cNvSpPr/>
            <p:nvPr/>
          </p:nvSpPr>
          <p:spPr>
            <a:xfrm>
              <a:off x="5679133" y="1194075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666" name="Line 285"/>
            <p:cNvSpPr/>
            <p:nvPr/>
          </p:nvSpPr>
          <p:spPr>
            <a:xfrm flipH="1" flipV="1">
              <a:off x="4839234" y="1367759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7" name="Line 286"/>
            <p:cNvSpPr/>
            <p:nvPr/>
          </p:nvSpPr>
          <p:spPr>
            <a:xfrm flipH="1" flipV="1">
              <a:off x="4991634" y="1369346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8" name="Line 287"/>
            <p:cNvSpPr/>
            <p:nvPr/>
          </p:nvSpPr>
          <p:spPr>
            <a:xfrm flipH="1" flipV="1">
              <a:off x="5144034" y="1366171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9" name="Line 288"/>
            <p:cNvSpPr/>
            <p:nvPr/>
          </p:nvSpPr>
          <p:spPr>
            <a:xfrm flipH="1" flipV="1">
              <a:off x="5296434" y="1366171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70" name="Line 289"/>
            <p:cNvSpPr/>
            <p:nvPr/>
          </p:nvSpPr>
          <p:spPr>
            <a:xfrm flipH="1" flipV="1">
              <a:off x="5448834" y="1367759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71" name="Line 290"/>
            <p:cNvSpPr/>
            <p:nvPr/>
          </p:nvSpPr>
          <p:spPr>
            <a:xfrm flipH="1" flipV="1">
              <a:off x="5601234" y="1369346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72" name="Line 291"/>
            <p:cNvSpPr/>
            <p:nvPr/>
          </p:nvSpPr>
          <p:spPr>
            <a:xfrm flipH="1" flipV="1">
              <a:off x="5753634" y="1370934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73" name="AutoShape 292"/>
            <p:cNvSpPr/>
            <p:nvPr/>
          </p:nvSpPr>
          <p:spPr>
            <a:xfrm flipH="1">
              <a:off x="3850333" y="1976713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674" name="AutoShape 293"/>
            <p:cNvSpPr/>
            <p:nvPr/>
          </p:nvSpPr>
          <p:spPr>
            <a:xfrm flipH="1">
              <a:off x="4002733" y="1976713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675" name="AutoShape 294"/>
            <p:cNvSpPr/>
            <p:nvPr/>
          </p:nvSpPr>
          <p:spPr>
            <a:xfrm flipH="1">
              <a:off x="4155133" y="1976713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676" name="Line 295"/>
            <p:cNvSpPr/>
            <p:nvPr/>
          </p:nvSpPr>
          <p:spPr>
            <a:xfrm flipV="1">
              <a:off x="3926103" y="1731296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77" name="Line 296"/>
            <p:cNvSpPr/>
            <p:nvPr/>
          </p:nvSpPr>
          <p:spPr>
            <a:xfrm flipV="1">
              <a:off x="4078503" y="1729709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78" name="Line 297"/>
            <p:cNvSpPr/>
            <p:nvPr/>
          </p:nvSpPr>
          <p:spPr>
            <a:xfrm flipV="1">
              <a:off x="4230903" y="1728121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79" name="AutoShape 298"/>
            <p:cNvSpPr/>
            <p:nvPr/>
          </p:nvSpPr>
          <p:spPr>
            <a:xfrm flipH="1">
              <a:off x="2631133" y="1978300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680" name="AutoShape 299"/>
            <p:cNvSpPr/>
            <p:nvPr/>
          </p:nvSpPr>
          <p:spPr>
            <a:xfrm flipH="1">
              <a:off x="2783533" y="1978300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681" name="AutoShape 300"/>
            <p:cNvSpPr/>
            <p:nvPr/>
          </p:nvSpPr>
          <p:spPr>
            <a:xfrm flipH="1">
              <a:off x="2935933" y="1978300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682" name="Line 301"/>
            <p:cNvSpPr/>
            <p:nvPr/>
          </p:nvSpPr>
          <p:spPr>
            <a:xfrm flipV="1">
              <a:off x="2706903" y="1724946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83" name="Line 302"/>
            <p:cNvSpPr/>
            <p:nvPr/>
          </p:nvSpPr>
          <p:spPr>
            <a:xfrm flipV="1">
              <a:off x="2859303" y="1726534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84" name="Line 303"/>
            <p:cNvSpPr/>
            <p:nvPr/>
          </p:nvSpPr>
          <p:spPr>
            <a:xfrm flipV="1">
              <a:off x="3011703" y="1724946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85" name="AutoShape 304"/>
            <p:cNvSpPr/>
            <p:nvPr/>
          </p:nvSpPr>
          <p:spPr>
            <a:xfrm flipH="1">
              <a:off x="3088333" y="1978300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686" name="AutoShape 305"/>
            <p:cNvSpPr/>
            <p:nvPr/>
          </p:nvSpPr>
          <p:spPr>
            <a:xfrm flipH="1">
              <a:off x="3240733" y="1978300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687" name="AutoShape 306"/>
            <p:cNvSpPr/>
            <p:nvPr/>
          </p:nvSpPr>
          <p:spPr>
            <a:xfrm flipH="1">
              <a:off x="3393133" y="1978300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688" name="AutoShape 307"/>
            <p:cNvSpPr/>
            <p:nvPr/>
          </p:nvSpPr>
          <p:spPr>
            <a:xfrm flipH="1">
              <a:off x="3545533" y="1978300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689" name="AutoShape 308"/>
            <p:cNvSpPr/>
            <p:nvPr/>
          </p:nvSpPr>
          <p:spPr>
            <a:xfrm flipH="1">
              <a:off x="3697933" y="1978300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690" name="Line 309"/>
            <p:cNvSpPr/>
            <p:nvPr/>
          </p:nvSpPr>
          <p:spPr>
            <a:xfrm flipV="1">
              <a:off x="3164103" y="1729709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91" name="Line 310"/>
            <p:cNvSpPr/>
            <p:nvPr/>
          </p:nvSpPr>
          <p:spPr>
            <a:xfrm flipV="1">
              <a:off x="3316503" y="1734471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92" name="Line 311"/>
            <p:cNvSpPr/>
            <p:nvPr/>
          </p:nvSpPr>
          <p:spPr>
            <a:xfrm flipV="1">
              <a:off x="3468903" y="1734471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93" name="Line 312"/>
            <p:cNvSpPr/>
            <p:nvPr/>
          </p:nvSpPr>
          <p:spPr>
            <a:xfrm flipV="1">
              <a:off x="3621303" y="1732884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94" name="Line 313"/>
            <p:cNvSpPr/>
            <p:nvPr/>
          </p:nvSpPr>
          <p:spPr>
            <a:xfrm flipV="1">
              <a:off x="3773703" y="1731296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95" name="AutoShape 314"/>
            <p:cNvSpPr/>
            <p:nvPr/>
          </p:nvSpPr>
          <p:spPr>
            <a:xfrm flipH="1">
              <a:off x="4307533" y="1983063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696" name="Line 315"/>
            <p:cNvSpPr/>
            <p:nvPr/>
          </p:nvSpPr>
          <p:spPr>
            <a:xfrm flipV="1">
              <a:off x="4380841" y="1720978"/>
              <a:ext cx="2293" cy="246053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97" name="AutoShape 316"/>
            <p:cNvSpPr/>
            <p:nvPr/>
          </p:nvSpPr>
          <p:spPr>
            <a:xfrm>
              <a:off x="5831533" y="1195663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698" name="AutoShape 317"/>
            <p:cNvSpPr/>
            <p:nvPr/>
          </p:nvSpPr>
          <p:spPr>
            <a:xfrm>
              <a:off x="5983933" y="1195663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699" name="Line 318"/>
            <p:cNvSpPr/>
            <p:nvPr/>
          </p:nvSpPr>
          <p:spPr>
            <a:xfrm flipH="1" flipV="1">
              <a:off x="5906034" y="1367759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00" name="Line 319"/>
            <p:cNvSpPr/>
            <p:nvPr/>
          </p:nvSpPr>
          <p:spPr>
            <a:xfrm flipH="1" flipV="1">
              <a:off x="6058434" y="1369346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01" name="AutoShape 320"/>
            <p:cNvSpPr/>
            <p:nvPr/>
          </p:nvSpPr>
          <p:spPr>
            <a:xfrm flipH="1">
              <a:off x="4456758" y="1986238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702" name="AutoShape 321"/>
            <p:cNvSpPr/>
            <p:nvPr/>
          </p:nvSpPr>
          <p:spPr>
            <a:xfrm flipH="1">
              <a:off x="4609158" y="1978300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703" name="AutoShape 322"/>
            <p:cNvSpPr/>
            <p:nvPr/>
          </p:nvSpPr>
          <p:spPr>
            <a:xfrm flipH="1">
              <a:off x="4761558" y="1978300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704" name="AutoShape 323"/>
            <p:cNvSpPr/>
            <p:nvPr/>
          </p:nvSpPr>
          <p:spPr>
            <a:xfrm flipH="1">
              <a:off x="4915546" y="1978300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705" name="AutoShape 324"/>
            <p:cNvSpPr/>
            <p:nvPr/>
          </p:nvSpPr>
          <p:spPr>
            <a:xfrm flipH="1">
              <a:off x="5067946" y="1978300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706" name="AutoShape 325"/>
            <p:cNvSpPr/>
            <p:nvPr/>
          </p:nvSpPr>
          <p:spPr>
            <a:xfrm flipH="1">
              <a:off x="5220346" y="1978300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707" name="Line 326"/>
            <p:cNvSpPr/>
            <p:nvPr/>
          </p:nvSpPr>
          <p:spPr>
            <a:xfrm flipV="1">
              <a:off x="4532528" y="1726534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08" name="Line 327"/>
            <p:cNvSpPr/>
            <p:nvPr/>
          </p:nvSpPr>
          <p:spPr>
            <a:xfrm flipV="1">
              <a:off x="4684928" y="1724946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09" name="Line 328"/>
            <p:cNvSpPr/>
            <p:nvPr/>
          </p:nvSpPr>
          <p:spPr>
            <a:xfrm flipV="1">
              <a:off x="4838916" y="1729709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0" name="Line 329"/>
            <p:cNvSpPr/>
            <p:nvPr/>
          </p:nvSpPr>
          <p:spPr>
            <a:xfrm flipV="1">
              <a:off x="4991316" y="1724946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1" name="Line 330"/>
            <p:cNvSpPr/>
            <p:nvPr/>
          </p:nvSpPr>
          <p:spPr>
            <a:xfrm flipV="1">
              <a:off x="5143716" y="1726534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2" name="Line 331"/>
            <p:cNvSpPr/>
            <p:nvPr/>
          </p:nvSpPr>
          <p:spPr>
            <a:xfrm flipV="1">
              <a:off x="5296116" y="1724946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3" name="AutoShape 332"/>
            <p:cNvSpPr/>
            <p:nvPr/>
          </p:nvSpPr>
          <p:spPr>
            <a:xfrm flipH="1">
              <a:off x="5372746" y="1978300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714" name="AutoShape 333"/>
            <p:cNvSpPr/>
            <p:nvPr/>
          </p:nvSpPr>
          <p:spPr>
            <a:xfrm flipH="1">
              <a:off x="5525146" y="1978300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715" name="AutoShape 334"/>
            <p:cNvSpPr/>
            <p:nvPr/>
          </p:nvSpPr>
          <p:spPr>
            <a:xfrm flipH="1">
              <a:off x="5677546" y="1978300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716" name="AutoShape 335"/>
            <p:cNvSpPr/>
            <p:nvPr/>
          </p:nvSpPr>
          <p:spPr>
            <a:xfrm flipH="1">
              <a:off x="5829946" y="1978300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717" name="AutoShape 336"/>
            <p:cNvSpPr/>
            <p:nvPr/>
          </p:nvSpPr>
          <p:spPr>
            <a:xfrm flipH="1">
              <a:off x="5982346" y="1978300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718" name="Line 337"/>
            <p:cNvSpPr/>
            <p:nvPr/>
          </p:nvSpPr>
          <p:spPr>
            <a:xfrm flipV="1">
              <a:off x="5448516" y="1729709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9" name="Line 338"/>
            <p:cNvSpPr/>
            <p:nvPr/>
          </p:nvSpPr>
          <p:spPr>
            <a:xfrm flipV="1">
              <a:off x="5600916" y="1734471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20" name="Line 339"/>
            <p:cNvSpPr/>
            <p:nvPr/>
          </p:nvSpPr>
          <p:spPr>
            <a:xfrm flipV="1">
              <a:off x="5753316" y="1734471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21" name="Line 340"/>
            <p:cNvSpPr/>
            <p:nvPr/>
          </p:nvSpPr>
          <p:spPr>
            <a:xfrm flipV="1">
              <a:off x="5905716" y="1732884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22" name="Line 341"/>
            <p:cNvSpPr/>
            <p:nvPr/>
          </p:nvSpPr>
          <p:spPr>
            <a:xfrm flipV="1">
              <a:off x="6058116" y="1731296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757" name="Group 342"/>
            <p:cNvGrpSpPr/>
            <p:nvPr/>
          </p:nvGrpSpPr>
          <p:grpSpPr>
            <a:xfrm>
              <a:off x="317846" y="1809108"/>
              <a:ext cx="2388080" cy="1548023"/>
              <a:chOff x="0" y="0"/>
              <a:chExt cx="2388079" cy="1548021"/>
            </a:xfrm>
          </p:grpSpPr>
          <p:sp>
            <p:nvSpPr>
              <p:cNvPr id="723" name="AutoShape 343"/>
              <p:cNvSpPr/>
              <p:nvPr/>
            </p:nvSpPr>
            <p:spPr>
              <a:xfrm rot="19877514" flipH="1">
                <a:off x="1139109" y="795808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724" name="AutoShape 344"/>
              <p:cNvSpPr/>
              <p:nvPr/>
            </p:nvSpPr>
            <p:spPr>
              <a:xfrm rot="19877514" flipH="1">
                <a:off x="1272776" y="722603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725" name="AutoShape 345"/>
              <p:cNvSpPr/>
              <p:nvPr/>
            </p:nvSpPr>
            <p:spPr>
              <a:xfrm rot="19877514" flipH="1">
                <a:off x="1406443" y="649398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726" name="AutoShape 346"/>
              <p:cNvSpPr/>
              <p:nvPr/>
            </p:nvSpPr>
            <p:spPr>
              <a:xfrm rot="19877514" flipH="1">
                <a:off x="1540109" y="576193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727" name="AutoShape 347"/>
              <p:cNvSpPr/>
              <p:nvPr/>
            </p:nvSpPr>
            <p:spPr>
              <a:xfrm rot="19877514" flipH="1">
                <a:off x="1673776" y="502988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728" name="AutoShape 348"/>
              <p:cNvSpPr/>
              <p:nvPr/>
            </p:nvSpPr>
            <p:spPr>
              <a:xfrm rot="19877514" flipH="1">
                <a:off x="1807443" y="429783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729" name="AutoShape 349"/>
              <p:cNvSpPr/>
              <p:nvPr/>
            </p:nvSpPr>
            <p:spPr>
              <a:xfrm rot="19877514" flipH="1">
                <a:off x="1941110" y="356578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730" name="AutoShape 350"/>
              <p:cNvSpPr/>
              <p:nvPr/>
            </p:nvSpPr>
            <p:spPr>
              <a:xfrm rot="19877514" flipH="1">
                <a:off x="2074776" y="283373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731" name="AutoShape 351"/>
              <p:cNvSpPr/>
              <p:nvPr/>
            </p:nvSpPr>
            <p:spPr>
              <a:xfrm rot="19877514" flipH="1">
                <a:off x="2208443" y="210168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732" name="Line 352"/>
              <p:cNvSpPr/>
              <p:nvPr/>
            </p:nvSpPr>
            <p:spPr>
              <a:xfrm flipH="1" flipV="1">
                <a:off x="1060482" y="586402"/>
                <a:ext cx="107936" cy="201515"/>
              </a:xfrm>
              <a:prstGeom prst="line">
                <a:avLst/>
              </a:prstGeom>
              <a:noFill/>
              <a:ln w="76200" cap="flat">
                <a:solidFill>
                  <a:srgbClr val="3399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33" name="Line 353"/>
              <p:cNvSpPr/>
              <p:nvPr/>
            </p:nvSpPr>
            <p:spPr>
              <a:xfrm flipH="1" flipV="1">
                <a:off x="1196436" y="517374"/>
                <a:ext cx="107937" cy="201515"/>
              </a:xfrm>
              <a:prstGeom prst="line">
                <a:avLst/>
              </a:prstGeom>
              <a:noFill/>
              <a:ln w="762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34" name="Line 354"/>
              <p:cNvSpPr/>
              <p:nvPr/>
            </p:nvSpPr>
            <p:spPr>
              <a:xfrm flipH="1" flipV="1">
                <a:off x="1329341" y="442777"/>
                <a:ext cx="107936" cy="201515"/>
              </a:xfrm>
              <a:prstGeom prst="line">
                <a:avLst/>
              </a:prstGeom>
              <a:noFill/>
              <a:ln w="76200" cap="flat">
                <a:solidFill>
                  <a:srgbClr val="00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35" name="Line 355"/>
              <p:cNvSpPr/>
              <p:nvPr/>
            </p:nvSpPr>
            <p:spPr>
              <a:xfrm flipH="1" flipV="1">
                <a:off x="1463770" y="370964"/>
                <a:ext cx="107936" cy="201515"/>
              </a:xfrm>
              <a:prstGeom prst="line">
                <a:avLst/>
              </a:prstGeom>
              <a:noFill/>
              <a:ln w="76200" cap="flat">
                <a:solidFill>
                  <a:srgbClr val="FF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36" name="Line 356"/>
              <p:cNvSpPr/>
              <p:nvPr/>
            </p:nvSpPr>
            <p:spPr>
              <a:xfrm flipH="1" flipV="1">
                <a:off x="1592861" y="289405"/>
                <a:ext cx="107936" cy="201515"/>
              </a:xfrm>
              <a:prstGeom prst="line">
                <a:avLst/>
              </a:prstGeom>
              <a:noFill/>
              <a:ln w="76200" cap="flat">
                <a:solidFill>
                  <a:srgbClr val="00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37" name="Line 357"/>
              <p:cNvSpPr/>
              <p:nvPr/>
            </p:nvSpPr>
            <p:spPr>
              <a:xfrm flipH="1" flipV="1">
                <a:off x="1728053" y="218985"/>
                <a:ext cx="107936" cy="201515"/>
              </a:xfrm>
              <a:prstGeom prst="line">
                <a:avLst/>
              </a:prstGeom>
              <a:noFill/>
              <a:ln w="762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38" name="Line 358"/>
              <p:cNvSpPr/>
              <p:nvPr/>
            </p:nvSpPr>
            <p:spPr>
              <a:xfrm flipH="1" flipV="1">
                <a:off x="1860957" y="144387"/>
                <a:ext cx="107936" cy="201515"/>
              </a:xfrm>
              <a:prstGeom prst="line">
                <a:avLst/>
              </a:prstGeom>
              <a:noFill/>
              <a:ln w="76200" cap="flat">
                <a:solidFill>
                  <a:srgbClr val="3399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39" name="Line 359"/>
              <p:cNvSpPr/>
              <p:nvPr/>
            </p:nvSpPr>
            <p:spPr>
              <a:xfrm flipH="1" flipV="1">
                <a:off x="1993862" y="69790"/>
                <a:ext cx="107936" cy="201515"/>
              </a:xfrm>
              <a:prstGeom prst="line">
                <a:avLst/>
              </a:prstGeom>
              <a:noFill/>
              <a:ln w="762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40" name="Line 360"/>
              <p:cNvSpPr/>
              <p:nvPr/>
            </p:nvSpPr>
            <p:spPr>
              <a:xfrm flipH="1" flipV="1">
                <a:off x="2131208" y="0"/>
                <a:ext cx="107936" cy="201515"/>
              </a:xfrm>
              <a:prstGeom prst="line">
                <a:avLst/>
              </a:prstGeom>
              <a:noFill/>
              <a:ln w="76200" cap="flat">
                <a:solidFill>
                  <a:srgbClr val="00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41" name="AutoShape 361"/>
              <p:cNvSpPr/>
              <p:nvPr/>
            </p:nvSpPr>
            <p:spPr>
              <a:xfrm rot="19877514" flipH="1">
                <a:off x="737347" y="1014030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742" name="AutoShape 362"/>
              <p:cNvSpPr/>
              <p:nvPr/>
            </p:nvSpPr>
            <p:spPr>
              <a:xfrm rot="19877514" flipH="1">
                <a:off x="871013" y="940825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743" name="AutoShape 363"/>
              <p:cNvSpPr/>
              <p:nvPr/>
            </p:nvSpPr>
            <p:spPr>
              <a:xfrm rot="19877514" flipH="1">
                <a:off x="1005443" y="869013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744" name="Line 364"/>
              <p:cNvSpPr/>
              <p:nvPr/>
            </p:nvSpPr>
            <p:spPr>
              <a:xfrm flipH="1" flipV="1">
                <a:off x="657957" y="803232"/>
                <a:ext cx="107936" cy="201515"/>
              </a:xfrm>
              <a:prstGeom prst="line">
                <a:avLst/>
              </a:prstGeom>
              <a:noFill/>
              <a:ln w="76200" cap="flat">
                <a:solidFill>
                  <a:srgbClr val="FF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45" name="Line 365"/>
              <p:cNvSpPr/>
              <p:nvPr/>
            </p:nvSpPr>
            <p:spPr>
              <a:xfrm flipH="1" flipV="1">
                <a:off x="795436" y="736989"/>
                <a:ext cx="107936" cy="201515"/>
              </a:xfrm>
              <a:prstGeom prst="line">
                <a:avLst/>
              </a:prstGeom>
              <a:noFill/>
              <a:ln w="76200" cap="flat">
                <a:solidFill>
                  <a:srgbClr val="3399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46" name="Line 366"/>
              <p:cNvSpPr/>
              <p:nvPr/>
            </p:nvSpPr>
            <p:spPr>
              <a:xfrm flipH="1" flipV="1">
                <a:off x="930628" y="666568"/>
                <a:ext cx="107936" cy="201516"/>
              </a:xfrm>
              <a:prstGeom prst="line">
                <a:avLst/>
              </a:prstGeom>
              <a:noFill/>
              <a:ln w="76200" cap="flat">
                <a:solidFill>
                  <a:srgbClr val="FF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47" name="AutoShape 367"/>
              <p:cNvSpPr/>
              <p:nvPr/>
            </p:nvSpPr>
            <p:spPr>
              <a:xfrm rot="19877514" flipH="1">
                <a:off x="201784" y="1301910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748" name="AutoShape 368"/>
              <p:cNvSpPr/>
              <p:nvPr/>
            </p:nvSpPr>
            <p:spPr>
              <a:xfrm rot="19877514" flipH="1">
                <a:off x="335451" y="1228705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749" name="AutoShape 369"/>
              <p:cNvSpPr/>
              <p:nvPr/>
            </p:nvSpPr>
            <p:spPr>
              <a:xfrm rot="19877514" flipH="1">
                <a:off x="469118" y="1155501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750" name="Line 370"/>
              <p:cNvSpPr/>
              <p:nvPr/>
            </p:nvSpPr>
            <p:spPr>
              <a:xfrm flipH="1" flipV="1">
                <a:off x="124682" y="1095289"/>
                <a:ext cx="107936" cy="201515"/>
              </a:xfrm>
              <a:prstGeom prst="line">
                <a:avLst/>
              </a:prstGeom>
              <a:noFill/>
              <a:ln w="76200" cap="flat">
                <a:solidFill>
                  <a:srgbClr val="00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51" name="Line 371"/>
              <p:cNvSpPr/>
              <p:nvPr/>
            </p:nvSpPr>
            <p:spPr>
              <a:xfrm flipH="1" flipV="1">
                <a:off x="257586" y="1020692"/>
                <a:ext cx="107937" cy="201515"/>
              </a:xfrm>
              <a:prstGeom prst="line">
                <a:avLst/>
              </a:prstGeom>
              <a:noFill/>
              <a:ln w="76200" cap="flat">
                <a:solidFill>
                  <a:srgbClr val="FF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52" name="Line 372"/>
              <p:cNvSpPr/>
              <p:nvPr/>
            </p:nvSpPr>
            <p:spPr>
              <a:xfrm flipH="1" flipV="1">
                <a:off x="386678" y="939133"/>
                <a:ext cx="107936" cy="201515"/>
              </a:xfrm>
              <a:prstGeom prst="line">
                <a:avLst/>
              </a:prstGeom>
              <a:noFill/>
              <a:ln w="762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53" name="AutoShape 373"/>
              <p:cNvSpPr/>
              <p:nvPr/>
            </p:nvSpPr>
            <p:spPr>
              <a:xfrm rot="19877514" flipH="1">
                <a:off x="605835" y="1087865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754" name="Line 374"/>
              <p:cNvSpPr/>
              <p:nvPr/>
            </p:nvSpPr>
            <p:spPr>
              <a:xfrm flipH="1" flipV="1">
                <a:off x="518709" y="867729"/>
                <a:ext cx="116181" cy="216909"/>
              </a:xfrm>
              <a:prstGeom prst="line">
                <a:avLst/>
              </a:prstGeom>
              <a:noFill/>
              <a:ln w="76200" cap="flat">
                <a:solidFill>
                  <a:srgbClr val="00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55" name="AutoShape 375"/>
              <p:cNvSpPr/>
              <p:nvPr/>
            </p:nvSpPr>
            <p:spPr>
              <a:xfrm rot="19877514" flipH="1">
                <a:off x="77102" y="1368385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756" name="Line 376"/>
              <p:cNvSpPr/>
              <p:nvPr/>
            </p:nvSpPr>
            <p:spPr>
              <a:xfrm flipH="1" flipV="1">
                <a:off x="-1" y="1161764"/>
                <a:ext cx="107937" cy="201515"/>
              </a:xfrm>
              <a:prstGeom prst="line">
                <a:avLst/>
              </a:prstGeom>
              <a:noFill/>
              <a:ln w="762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758" name="AutoShape 377"/>
            <p:cNvSpPr/>
            <p:nvPr/>
          </p:nvSpPr>
          <p:spPr>
            <a:xfrm>
              <a:off x="6131571" y="1194075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759" name="AutoShape 378"/>
            <p:cNvSpPr/>
            <p:nvPr/>
          </p:nvSpPr>
          <p:spPr>
            <a:xfrm>
              <a:off x="6283971" y="1194075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760" name="AutoShape 379"/>
            <p:cNvSpPr/>
            <p:nvPr/>
          </p:nvSpPr>
          <p:spPr>
            <a:xfrm>
              <a:off x="6436371" y="1194075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761" name="AutoShape 380"/>
            <p:cNvSpPr/>
            <p:nvPr/>
          </p:nvSpPr>
          <p:spPr>
            <a:xfrm>
              <a:off x="6588771" y="1194075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762" name="AutoShape 381"/>
            <p:cNvSpPr/>
            <p:nvPr/>
          </p:nvSpPr>
          <p:spPr>
            <a:xfrm>
              <a:off x="6741171" y="1194075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763" name="Line 382"/>
            <p:cNvSpPr/>
            <p:nvPr/>
          </p:nvSpPr>
          <p:spPr>
            <a:xfrm flipH="1" flipV="1">
              <a:off x="6206071" y="1366171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64" name="Line 383"/>
            <p:cNvSpPr/>
            <p:nvPr/>
          </p:nvSpPr>
          <p:spPr>
            <a:xfrm flipH="1" flipV="1">
              <a:off x="6358471" y="1366171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65" name="Line 384"/>
            <p:cNvSpPr/>
            <p:nvPr/>
          </p:nvSpPr>
          <p:spPr>
            <a:xfrm flipH="1" flipV="1">
              <a:off x="6510871" y="1367759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66" name="Line 385"/>
            <p:cNvSpPr/>
            <p:nvPr/>
          </p:nvSpPr>
          <p:spPr>
            <a:xfrm flipH="1" flipV="1">
              <a:off x="6663271" y="1369346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67" name="Line 386"/>
            <p:cNvSpPr/>
            <p:nvPr/>
          </p:nvSpPr>
          <p:spPr>
            <a:xfrm flipH="1" flipV="1">
              <a:off x="6815671" y="1370934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68" name="AutoShape 387"/>
            <p:cNvSpPr/>
            <p:nvPr/>
          </p:nvSpPr>
          <p:spPr>
            <a:xfrm>
              <a:off x="6893571" y="1195663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769" name="AutoShape 388"/>
            <p:cNvSpPr/>
            <p:nvPr/>
          </p:nvSpPr>
          <p:spPr>
            <a:xfrm>
              <a:off x="7045971" y="1195663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770" name="Line 389"/>
            <p:cNvSpPr/>
            <p:nvPr/>
          </p:nvSpPr>
          <p:spPr>
            <a:xfrm flipH="1" flipV="1">
              <a:off x="6968071" y="1367759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71" name="Line 390"/>
            <p:cNvSpPr/>
            <p:nvPr/>
          </p:nvSpPr>
          <p:spPr>
            <a:xfrm flipH="1" flipV="1">
              <a:off x="7120471" y="1369346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72" name="AutoShape 391"/>
            <p:cNvSpPr/>
            <p:nvPr/>
          </p:nvSpPr>
          <p:spPr>
            <a:xfrm flipH="1">
              <a:off x="6129983" y="1978300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773" name="AutoShape 392"/>
            <p:cNvSpPr/>
            <p:nvPr/>
          </p:nvSpPr>
          <p:spPr>
            <a:xfrm flipH="1">
              <a:off x="6282383" y="1978300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774" name="Line 393"/>
            <p:cNvSpPr/>
            <p:nvPr/>
          </p:nvSpPr>
          <p:spPr>
            <a:xfrm flipV="1">
              <a:off x="6205753" y="1726534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75" name="Line 394"/>
            <p:cNvSpPr/>
            <p:nvPr/>
          </p:nvSpPr>
          <p:spPr>
            <a:xfrm flipV="1">
              <a:off x="6358153" y="1724946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76" name="AutoShape 395"/>
            <p:cNvSpPr/>
            <p:nvPr/>
          </p:nvSpPr>
          <p:spPr>
            <a:xfrm flipH="1">
              <a:off x="6434783" y="1978300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777" name="AutoShape 396"/>
            <p:cNvSpPr/>
            <p:nvPr/>
          </p:nvSpPr>
          <p:spPr>
            <a:xfrm flipH="1">
              <a:off x="6587183" y="1978300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778" name="AutoShape 397"/>
            <p:cNvSpPr/>
            <p:nvPr/>
          </p:nvSpPr>
          <p:spPr>
            <a:xfrm flipH="1">
              <a:off x="6739583" y="1978300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779" name="AutoShape 398"/>
            <p:cNvSpPr/>
            <p:nvPr/>
          </p:nvSpPr>
          <p:spPr>
            <a:xfrm flipH="1">
              <a:off x="6891983" y="1978300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780" name="AutoShape 399"/>
            <p:cNvSpPr/>
            <p:nvPr/>
          </p:nvSpPr>
          <p:spPr>
            <a:xfrm flipH="1">
              <a:off x="7044383" y="1978300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781" name="Line 400"/>
            <p:cNvSpPr/>
            <p:nvPr/>
          </p:nvSpPr>
          <p:spPr>
            <a:xfrm flipV="1">
              <a:off x="6510553" y="1729709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2" name="Line 401"/>
            <p:cNvSpPr/>
            <p:nvPr/>
          </p:nvSpPr>
          <p:spPr>
            <a:xfrm flipV="1">
              <a:off x="6662953" y="1734471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3" name="Line 402"/>
            <p:cNvSpPr/>
            <p:nvPr/>
          </p:nvSpPr>
          <p:spPr>
            <a:xfrm flipV="1">
              <a:off x="6815353" y="1734471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4" name="Line 403"/>
            <p:cNvSpPr/>
            <p:nvPr/>
          </p:nvSpPr>
          <p:spPr>
            <a:xfrm flipV="1">
              <a:off x="6967753" y="1732884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5" name="Line 404"/>
            <p:cNvSpPr/>
            <p:nvPr/>
          </p:nvSpPr>
          <p:spPr>
            <a:xfrm flipV="1">
              <a:off x="7120153" y="1731296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6" name="AutoShape 405"/>
            <p:cNvSpPr/>
            <p:nvPr/>
          </p:nvSpPr>
          <p:spPr>
            <a:xfrm>
              <a:off x="7660333" y="1195663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787" name="AutoShape 406"/>
            <p:cNvSpPr/>
            <p:nvPr/>
          </p:nvSpPr>
          <p:spPr>
            <a:xfrm>
              <a:off x="7812733" y="1195663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788" name="AutoShape 407"/>
            <p:cNvSpPr/>
            <p:nvPr/>
          </p:nvSpPr>
          <p:spPr>
            <a:xfrm>
              <a:off x="7965133" y="1195663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789" name="Line 408"/>
            <p:cNvSpPr/>
            <p:nvPr/>
          </p:nvSpPr>
          <p:spPr>
            <a:xfrm flipH="1" flipV="1">
              <a:off x="7734834" y="1367759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0" name="Line 409"/>
            <p:cNvSpPr/>
            <p:nvPr/>
          </p:nvSpPr>
          <p:spPr>
            <a:xfrm flipH="1" flipV="1">
              <a:off x="7887234" y="1369346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1" name="Line 410"/>
            <p:cNvSpPr/>
            <p:nvPr/>
          </p:nvSpPr>
          <p:spPr>
            <a:xfrm flipH="1" flipV="1">
              <a:off x="8039634" y="1370934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2" name="AutoShape 411"/>
            <p:cNvSpPr/>
            <p:nvPr/>
          </p:nvSpPr>
          <p:spPr>
            <a:xfrm>
              <a:off x="7203133" y="1195663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793" name="AutoShape 412"/>
            <p:cNvSpPr/>
            <p:nvPr/>
          </p:nvSpPr>
          <p:spPr>
            <a:xfrm>
              <a:off x="7355533" y="1195663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794" name="AutoShape 413"/>
            <p:cNvSpPr/>
            <p:nvPr/>
          </p:nvSpPr>
          <p:spPr>
            <a:xfrm>
              <a:off x="7507933" y="1195663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795" name="Line 414"/>
            <p:cNvSpPr/>
            <p:nvPr/>
          </p:nvSpPr>
          <p:spPr>
            <a:xfrm flipH="1" flipV="1">
              <a:off x="7277634" y="1364584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6" name="Line 415"/>
            <p:cNvSpPr/>
            <p:nvPr/>
          </p:nvSpPr>
          <p:spPr>
            <a:xfrm flipH="1" flipV="1">
              <a:off x="7430034" y="1369346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7" name="Line 416"/>
            <p:cNvSpPr/>
            <p:nvPr/>
          </p:nvSpPr>
          <p:spPr>
            <a:xfrm flipH="1" flipV="1">
              <a:off x="7582434" y="1370934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8" name="AutoShape 417"/>
            <p:cNvSpPr/>
            <p:nvPr/>
          </p:nvSpPr>
          <p:spPr>
            <a:xfrm flipH="1">
              <a:off x="7955608" y="1979888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799" name="Line 418"/>
            <p:cNvSpPr/>
            <p:nvPr/>
          </p:nvSpPr>
          <p:spPr>
            <a:xfrm flipV="1">
              <a:off x="8031378" y="1729709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00" name="AutoShape 419"/>
            <p:cNvSpPr/>
            <p:nvPr/>
          </p:nvSpPr>
          <p:spPr>
            <a:xfrm flipH="1">
              <a:off x="7347596" y="1975125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801" name="AutoShape 420"/>
            <p:cNvSpPr/>
            <p:nvPr/>
          </p:nvSpPr>
          <p:spPr>
            <a:xfrm flipH="1">
              <a:off x="7499996" y="1975125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802" name="AutoShape 421"/>
            <p:cNvSpPr/>
            <p:nvPr/>
          </p:nvSpPr>
          <p:spPr>
            <a:xfrm flipH="1">
              <a:off x="7652396" y="1975125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803" name="Line 422"/>
            <p:cNvSpPr/>
            <p:nvPr/>
          </p:nvSpPr>
          <p:spPr>
            <a:xfrm flipV="1">
              <a:off x="7423366" y="1729709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04" name="Line 423"/>
            <p:cNvSpPr/>
            <p:nvPr/>
          </p:nvSpPr>
          <p:spPr>
            <a:xfrm flipV="1">
              <a:off x="7575766" y="1728121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05" name="Line 424"/>
            <p:cNvSpPr/>
            <p:nvPr/>
          </p:nvSpPr>
          <p:spPr>
            <a:xfrm flipV="1">
              <a:off x="7728166" y="1718596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06" name="AutoShape 425"/>
            <p:cNvSpPr/>
            <p:nvPr/>
          </p:nvSpPr>
          <p:spPr>
            <a:xfrm flipH="1">
              <a:off x="7804796" y="1981475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807" name="Line 426"/>
            <p:cNvSpPr/>
            <p:nvPr/>
          </p:nvSpPr>
          <p:spPr>
            <a:xfrm flipV="1">
              <a:off x="7878103" y="1719391"/>
              <a:ext cx="2293" cy="246052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08" name="AutoShape 427"/>
            <p:cNvSpPr/>
            <p:nvPr/>
          </p:nvSpPr>
          <p:spPr>
            <a:xfrm flipH="1">
              <a:off x="7206308" y="1973538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809" name="Line 428"/>
            <p:cNvSpPr/>
            <p:nvPr/>
          </p:nvSpPr>
          <p:spPr>
            <a:xfrm flipV="1">
              <a:off x="7282078" y="1728121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0" name="AutoShape 429"/>
            <p:cNvSpPr/>
            <p:nvPr/>
          </p:nvSpPr>
          <p:spPr>
            <a:xfrm rot="1673925" flipH="1">
              <a:off x="1605608" y="1538563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811" name="Line 430"/>
            <p:cNvSpPr/>
            <p:nvPr/>
          </p:nvSpPr>
          <p:spPr>
            <a:xfrm flipV="1">
              <a:off x="1727958" y="1327862"/>
              <a:ext cx="108843" cy="201027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2" name="AutoShape 431"/>
            <p:cNvSpPr/>
            <p:nvPr/>
          </p:nvSpPr>
          <p:spPr>
            <a:xfrm rot="1673925" flipH="1">
              <a:off x="1070621" y="1249638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813" name="AutoShape 432"/>
            <p:cNvSpPr/>
            <p:nvPr/>
          </p:nvSpPr>
          <p:spPr>
            <a:xfrm rot="1673925" flipH="1">
              <a:off x="1205558" y="1321075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814" name="AutoShape 433"/>
            <p:cNvSpPr/>
            <p:nvPr/>
          </p:nvSpPr>
          <p:spPr>
            <a:xfrm rot="1673925" flipH="1">
              <a:off x="1340496" y="1392513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815" name="Line 434"/>
            <p:cNvSpPr/>
            <p:nvPr/>
          </p:nvSpPr>
          <p:spPr>
            <a:xfrm flipV="1">
              <a:off x="1191383" y="1042112"/>
              <a:ext cx="108843" cy="201027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6" name="Line 435"/>
            <p:cNvSpPr/>
            <p:nvPr/>
          </p:nvSpPr>
          <p:spPr>
            <a:xfrm flipV="1">
              <a:off x="1326321" y="1111962"/>
              <a:ext cx="108842" cy="201027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7" name="Line 436"/>
            <p:cNvSpPr/>
            <p:nvPr/>
          </p:nvSpPr>
          <p:spPr>
            <a:xfrm flipV="1">
              <a:off x="1464433" y="1175462"/>
              <a:ext cx="108843" cy="201027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8" name="AutoShape 437"/>
            <p:cNvSpPr/>
            <p:nvPr/>
          </p:nvSpPr>
          <p:spPr>
            <a:xfrm rot="1673925" flipH="1">
              <a:off x="1472258" y="1468713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819" name="Line 438"/>
            <p:cNvSpPr/>
            <p:nvPr/>
          </p:nvSpPr>
          <p:spPr>
            <a:xfrm flipV="1">
              <a:off x="1589657" y="1247160"/>
              <a:ext cx="117157" cy="216383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20" name="AutoShape 439"/>
            <p:cNvSpPr/>
            <p:nvPr/>
          </p:nvSpPr>
          <p:spPr>
            <a:xfrm rot="1673925" flipH="1">
              <a:off x="946796" y="1182963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821" name="Line 440"/>
            <p:cNvSpPr/>
            <p:nvPr/>
          </p:nvSpPr>
          <p:spPr>
            <a:xfrm flipV="1">
              <a:off x="1065971" y="975437"/>
              <a:ext cx="108842" cy="201027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22" name="AutoShape 441"/>
            <p:cNvSpPr/>
            <p:nvPr/>
          </p:nvSpPr>
          <p:spPr>
            <a:xfrm rot="19831216">
              <a:off x="424508" y="2268813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823" name="AutoShape 442"/>
            <p:cNvSpPr/>
            <p:nvPr/>
          </p:nvSpPr>
          <p:spPr>
            <a:xfrm rot="19831216">
              <a:off x="557858" y="2194200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824" name="AutoShape 443"/>
            <p:cNvSpPr/>
            <p:nvPr/>
          </p:nvSpPr>
          <p:spPr>
            <a:xfrm rot="19831216">
              <a:off x="691208" y="2119588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825" name="Line 444"/>
            <p:cNvSpPr/>
            <p:nvPr/>
          </p:nvSpPr>
          <p:spPr>
            <a:xfrm flipH="1" flipV="1">
              <a:off x="546173" y="2429555"/>
              <a:ext cx="114347" cy="197947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26" name="Line 445"/>
            <p:cNvSpPr/>
            <p:nvPr/>
          </p:nvSpPr>
          <p:spPr>
            <a:xfrm flipH="1" flipV="1">
              <a:off x="679523" y="2356530"/>
              <a:ext cx="114347" cy="197947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27" name="Line 446"/>
            <p:cNvSpPr/>
            <p:nvPr/>
          </p:nvSpPr>
          <p:spPr>
            <a:xfrm flipH="1" flipV="1">
              <a:off x="812873" y="2281917"/>
              <a:ext cx="114347" cy="197948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28" name="AutoShape 447"/>
            <p:cNvSpPr/>
            <p:nvPr/>
          </p:nvSpPr>
          <p:spPr>
            <a:xfrm rot="19831216">
              <a:off x="27633" y="2494238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829" name="AutoShape 448"/>
            <p:cNvSpPr/>
            <p:nvPr/>
          </p:nvSpPr>
          <p:spPr>
            <a:xfrm rot="19831216">
              <a:off x="159396" y="2419625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830" name="AutoShape 449"/>
            <p:cNvSpPr/>
            <p:nvPr/>
          </p:nvSpPr>
          <p:spPr>
            <a:xfrm rot="19831216">
              <a:off x="292746" y="2343425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831" name="Line 450"/>
            <p:cNvSpPr/>
            <p:nvPr/>
          </p:nvSpPr>
          <p:spPr>
            <a:xfrm flipH="1" flipV="1">
              <a:off x="147710" y="2651805"/>
              <a:ext cx="114347" cy="197947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32" name="Line 451"/>
            <p:cNvSpPr/>
            <p:nvPr/>
          </p:nvSpPr>
          <p:spPr>
            <a:xfrm flipH="1" flipV="1">
              <a:off x="282648" y="2580367"/>
              <a:ext cx="114347" cy="197948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33" name="Line 452"/>
            <p:cNvSpPr/>
            <p:nvPr/>
          </p:nvSpPr>
          <p:spPr>
            <a:xfrm flipH="1" flipV="1">
              <a:off x="415998" y="2507342"/>
              <a:ext cx="114347" cy="197948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34" name="Line 453"/>
            <p:cNvSpPr/>
            <p:nvPr/>
          </p:nvSpPr>
          <p:spPr>
            <a:xfrm flipH="1" flipV="1">
              <a:off x="116533" y="789263"/>
              <a:ext cx="685801" cy="344488"/>
            </a:xfrm>
            <a:prstGeom prst="line">
              <a:avLst/>
            </a:prstGeom>
            <a:noFill/>
            <a:ln w="57150" cap="flat">
              <a:solidFill>
                <a:srgbClr val="FF993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35" name="Line 454"/>
            <p:cNvSpPr/>
            <p:nvPr/>
          </p:nvSpPr>
          <p:spPr>
            <a:xfrm flipV="1">
              <a:off x="954733" y="1779863"/>
              <a:ext cx="533401" cy="304801"/>
            </a:xfrm>
            <a:prstGeom prst="line">
              <a:avLst/>
            </a:prstGeom>
            <a:noFill/>
            <a:ln w="57150" cap="flat">
              <a:solidFill>
                <a:srgbClr val="FF993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837" name="Rectangle 457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Looking more closely:</a:t>
            </a:r>
          </a:p>
        </p:txBody>
      </p:sp>
      <p:sp>
        <p:nvSpPr>
          <p:cNvPr id="838" name="Rectangle 458"/>
          <p:cNvSpPr txBox="1"/>
          <p:nvPr/>
        </p:nvSpPr>
        <p:spPr>
          <a:xfrm>
            <a:off x="228600" y="762000"/>
            <a:ext cx="8610600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DNA double strand to be replicated (bases matched: red &lt;=&gt; green, blue &lt;=&gt; yellow):</a:t>
            </a:r>
          </a:p>
        </p:txBody>
      </p:sp>
      <p:sp>
        <p:nvSpPr>
          <p:cNvPr id="839" name="Rectangle 459"/>
          <p:cNvSpPr txBox="1"/>
          <p:nvPr/>
        </p:nvSpPr>
        <p:spPr>
          <a:xfrm>
            <a:off x="228600" y="1295400"/>
            <a:ext cx="381000" cy="1019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3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5’</a:t>
            </a:r>
            <a:endParaRPr sz="1600"/>
          </a:p>
          <a:p>
            <a:pPr algn="l">
              <a:spcBef>
                <a:spcPts val="600"/>
              </a:spcBef>
              <a:defRPr sz="2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algn="l">
              <a:spcBef>
                <a:spcPts val="3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3’</a:t>
            </a:r>
          </a:p>
        </p:txBody>
      </p:sp>
      <p:sp>
        <p:nvSpPr>
          <p:cNvPr id="840" name="Rectangle 460"/>
          <p:cNvSpPr txBox="1"/>
          <p:nvPr/>
        </p:nvSpPr>
        <p:spPr>
          <a:xfrm>
            <a:off x="8705850" y="1285875"/>
            <a:ext cx="381000" cy="1083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3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3’</a:t>
            </a:r>
            <a:endParaRPr sz="1600"/>
          </a:p>
          <a:p>
            <a:pPr algn="l">
              <a:spcBef>
                <a:spcPts val="6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algn="l">
              <a:spcBef>
                <a:spcPts val="3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5’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843" name="Rectangle 2"/>
          <p:cNvSpPr txBox="1"/>
          <p:nvPr/>
        </p:nvSpPr>
        <p:spPr>
          <a:xfrm>
            <a:off x="304800" y="381000"/>
            <a:ext cx="8610600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Complementary DNA at top, must grow as sequence of wrong-way “Okizaki” segments:</a:t>
            </a:r>
          </a:p>
        </p:txBody>
      </p:sp>
      <p:grpSp>
        <p:nvGrpSpPr>
          <p:cNvPr id="1140" name="Group 299"/>
          <p:cNvGrpSpPr/>
          <p:nvPr/>
        </p:nvGrpSpPr>
        <p:grpSpPr>
          <a:xfrm>
            <a:off x="636783" y="972369"/>
            <a:ext cx="8050017" cy="4769014"/>
            <a:chOff x="0" y="0"/>
            <a:chExt cx="8050015" cy="4769012"/>
          </a:xfrm>
        </p:grpSpPr>
        <p:sp>
          <p:nvSpPr>
            <p:cNvPr id="844" name="AutoShape 3"/>
            <p:cNvSpPr/>
            <p:nvPr/>
          </p:nvSpPr>
          <p:spPr>
            <a:xfrm>
              <a:off x="5154415" y="2077217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845" name="AutoShape 4"/>
            <p:cNvSpPr/>
            <p:nvPr/>
          </p:nvSpPr>
          <p:spPr>
            <a:xfrm>
              <a:off x="5306815" y="2077217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846" name="AutoShape 5"/>
            <p:cNvSpPr/>
            <p:nvPr/>
          </p:nvSpPr>
          <p:spPr>
            <a:xfrm>
              <a:off x="5459215" y="2077217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847" name="AutoShape 6"/>
            <p:cNvSpPr/>
            <p:nvPr/>
          </p:nvSpPr>
          <p:spPr>
            <a:xfrm>
              <a:off x="5611615" y="2077217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grpSp>
          <p:nvGrpSpPr>
            <p:cNvPr id="916" name="Group 7"/>
            <p:cNvGrpSpPr/>
            <p:nvPr/>
          </p:nvGrpSpPr>
          <p:grpSpPr>
            <a:xfrm>
              <a:off x="364229" y="0"/>
              <a:ext cx="4832815" cy="2422012"/>
              <a:chOff x="0" y="0"/>
              <a:chExt cx="4832814" cy="2422011"/>
            </a:xfrm>
          </p:grpSpPr>
          <p:sp>
            <p:nvSpPr>
              <p:cNvPr id="848" name="AutoShape 8"/>
              <p:cNvSpPr/>
              <p:nvPr/>
            </p:nvSpPr>
            <p:spPr>
              <a:xfrm rot="1423017">
                <a:off x="470974" y="208107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849" name="AutoShape 9"/>
              <p:cNvSpPr/>
              <p:nvPr/>
            </p:nvSpPr>
            <p:spPr>
              <a:xfrm rot="1423017">
                <a:off x="610503" y="269405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850" name="AutoShape 10"/>
              <p:cNvSpPr/>
              <p:nvPr/>
            </p:nvSpPr>
            <p:spPr>
              <a:xfrm rot="1423017">
                <a:off x="750032" y="330704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851" name="AutoShape 11"/>
              <p:cNvSpPr/>
              <p:nvPr/>
            </p:nvSpPr>
            <p:spPr>
              <a:xfrm rot="1423017">
                <a:off x="889561" y="392002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852" name="AutoShape 12"/>
              <p:cNvSpPr/>
              <p:nvPr/>
            </p:nvSpPr>
            <p:spPr>
              <a:xfrm rot="1423017">
                <a:off x="1029090" y="453300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853" name="AutoShape 13"/>
              <p:cNvSpPr/>
              <p:nvPr/>
            </p:nvSpPr>
            <p:spPr>
              <a:xfrm rot="1423017">
                <a:off x="1168619" y="514598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854" name="AutoShape 14"/>
              <p:cNvSpPr/>
              <p:nvPr/>
            </p:nvSpPr>
            <p:spPr>
              <a:xfrm rot="1423017">
                <a:off x="1308147" y="575896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855" name="AutoShape 15"/>
              <p:cNvSpPr/>
              <p:nvPr/>
            </p:nvSpPr>
            <p:spPr>
              <a:xfrm rot="1423017">
                <a:off x="1447676" y="637194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856" name="AutoShape 16"/>
              <p:cNvSpPr/>
              <p:nvPr/>
            </p:nvSpPr>
            <p:spPr>
              <a:xfrm rot="1423017">
                <a:off x="1587205" y="698492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857" name="AutoShape 17"/>
              <p:cNvSpPr/>
              <p:nvPr/>
            </p:nvSpPr>
            <p:spPr>
              <a:xfrm rot="1423017">
                <a:off x="1726734" y="759790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858" name="AutoShape 18"/>
              <p:cNvSpPr/>
              <p:nvPr/>
            </p:nvSpPr>
            <p:spPr>
              <a:xfrm rot="1423017">
                <a:off x="1866263" y="821088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859" name="AutoShape 19"/>
              <p:cNvSpPr/>
              <p:nvPr/>
            </p:nvSpPr>
            <p:spPr>
              <a:xfrm rot="1423017">
                <a:off x="2005792" y="882387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860" name="Line 20"/>
              <p:cNvSpPr/>
              <p:nvPr/>
            </p:nvSpPr>
            <p:spPr>
              <a:xfrm flipV="1">
                <a:off x="417309" y="371474"/>
                <a:ext cx="89995" cy="210142"/>
              </a:xfrm>
              <a:prstGeom prst="line">
                <a:avLst/>
              </a:prstGeom>
              <a:noFill/>
              <a:ln w="76200" cap="flat">
                <a:solidFill>
                  <a:srgbClr val="00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61" name="Line 21"/>
              <p:cNvSpPr/>
              <p:nvPr/>
            </p:nvSpPr>
            <p:spPr>
              <a:xfrm flipV="1">
                <a:off x="556199" y="434226"/>
                <a:ext cx="89995" cy="210141"/>
              </a:xfrm>
              <a:prstGeom prst="line">
                <a:avLst/>
              </a:prstGeom>
              <a:noFill/>
              <a:ln w="762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62" name="Line 22"/>
              <p:cNvSpPr/>
              <p:nvPr/>
            </p:nvSpPr>
            <p:spPr>
              <a:xfrm flipV="1">
                <a:off x="695090" y="496977"/>
                <a:ext cx="89994" cy="210142"/>
              </a:xfrm>
              <a:prstGeom prst="line">
                <a:avLst/>
              </a:prstGeom>
              <a:noFill/>
              <a:ln w="76200" cap="flat">
                <a:solidFill>
                  <a:srgbClr val="3399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63" name="Line 23"/>
              <p:cNvSpPr/>
              <p:nvPr/>
            </p:nvSpPr>
            <p:spPr>
              <a:xfrm flipV="1">
                <a:off x="839088" y="548101"/>
                <a:ext cx="89995" cy="210142"/>
              </a:xfrm>
              <a:prstGeom prst="line">
                <a:avLst/>
              </a:prstGeom>
              <a:noFill/>
              <a:ln w="76200" cap="flat">
                <a:solidFill>
                  <a:srgbClr val="FF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64" name="Line 24"/>
              <p:cNvSpPr/>
              <p:nvPr/>
            </p:nvSpPr>
            <p:spPr>
              <a:xfrm flipV="1">
                <a:off x="975424" y="616667"/>
                <a:ext cx="89995" cy="210141"/>
              </a:xfrm>
              <a:prstGeom prst="line">
                <a:avLst/>
              </a:prstGeom>
              <a:noFill/>
              <a:ln w="76200" cap="flat">
                <a:solidFill>
                  <a:srgbClr val="3399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65" name="Line 25"/>
              <p:cNvSpPr/>
              <p:nvPr/>
            </p:nvSpPr>
            <p:spPr>
              <a:xfrm flipV="1">
                <a:off x="1114315" y="679418"/>
                <a:ext cx="89994" cy="210142"/>
              </a:xfrm>
              <a:prstGeom prst="line">
                <a:avLst/>
              </a:prstGeom>
              <a:noFill/>
              <a:ln w="76200" cap="flat">
                <a:solidFill>
                  <a:srgbClr val="FF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66" name="Line 26"/>
              <p:cNvSpPr/>
              <p:nvPr/>
            </p:nvSpPr>
            <p:spPr>
              <a:xfrm flipV="1">
                <a:off x="1253205" y="742170"/>
                <a:ext cx="89995" cy="210141"/>
              </a:xfrm>
              <a:prstGeom prst="line">
                <a:avLst/>
              </a:prstGeom>
              <a:noFill/>
              <a:ln w="76200" cap="flat">
                <a:solidFill>
                  <a:srgbClr val="00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67" name="Line 27"/>
              <p:cNvSpPr/>
              <p:nvPr/>
            </p:nvSpPr>
            <p:spPr>
              <a:xfrm flipV="1">
                <a:off x="1392095" y="804921"/>
                <a:ext cx="89995" cy="210142"/>
              </a:xfrm>
              <a:prstGeom prst="line">
                <a:avLst/>
              </a:prstGeom>
              <a:noFill/>
              <a:ln w="762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68" name="Line 28"/>
              <p:cNvSpPr/>
              <p:nvPr/>
            </p:nvSpPr>
            <p:spPr>
              <a:xfrm flipV="1">
                <a:off x="1530985" y="867673"/>
                <a:ext cx="89995" cy="210141"/>
              </a:xfrm>
              <a:prstGeom prst="line">
                <a:avLst/>
              </a:prstGeom>
              <a:noFill/>
              <a:ln w="76200" cap="flat">
                <a:solidFill>
                  <a:srgbClr val="3399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69" name="Line 29"/>
              <p:cNvSpPr/>
              <p:nvPr/>
            </p:nvSpPr>
            <p:spPr>
              <a:xfrm flipV="1">
                <a:off x="1669876" y="930424"/>
                <a:ext cx="89995" cy="210142"/>
              </a:xfrm>
              <a:prstGeom prst="line">
                <a:avLst/>
              </a:prstGeom>
              <a:noFill/>
              <a:ln w="762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70" name="Line 30"/>
              <p:cNvSpPr/>
              <p:nvPr/>
            </p:nvSpPr>
            <p:spPr>
              <a:xfrm flipV="1">
                <a:off x="1811320" y="987362"/>
                <a:ext cx="89995" cy="210142"/>
              </a:xfrm>
              <a:prstGeom prst="line">
                <a:avLst/>
              </a:prstGeom>
              <a:noFill/>
              <a:ln w="76200" cap="flat">
                <a:solidFill>
                  <a:srgbClr val="00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71" name="Line 31"/>
              <p:cNvSpPr/>
              <p:nvPr/>
            </p:nvSpPr>
            <p:spPr>
              <a:xfrm flipV="1">
                <a:off x="1952126" y="1045753"/>
                <a:ext cx="89995" cy="210142"/>
              </a:xfrm>
              <a:prstGeom prst="line">
                <a:avLst/>
              </a:prstGeom>
              <a:noFill/>
              <a:ln w="76200" cap="flat">
                <a:solidFill>
                  <a:srgbClr val="FF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72" name="AutoShape 32"/>
              <p:cNvSpPr/>
              <p:nvPr/>
            </p:nvSpPr>
            <p:spPr>
              <a:xfrm rot="1423017">
                <a:off x="2145320" y="943685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873" name="AutoShape 33"/>
              <p:cNvSpPr/>
              <p:nvPr/>
            </p:nvSpPr>
            <p:spPr>
              <a:xfrm rot="1423017">
                <a:off x="2284849" y="1004983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874" name="AutoShape 34"/>
              <p:cNvSpPr/>
              <p:nvPr/>
            </p:nvSpPr>
            <p:spPr>
              <a:xfrm rot="1423017">
                <a:off x="2424378" y="1066281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875" name="AutoShape 35"/>
              <p:cNvSpPr/>
              <p:nvPr/>
            </p:nvSpPr>
            <p:spPr>
              <a:xfrm rot="1423017">
                <a:off x="2563907" y="1127579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876" name="AutoShape 36"/>
              <p:cNvSpPr/>
              <p:nvPr/>
            </p:nvSpPr>
            <p:spPr>
              <a:xfrm rot="1423017">
                <a:off x="2703436" y="1188877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877" name="AutoShape 37"/>
              <p:cNvSpPr/>
              <p:nvPr/>
            </p:nvSpPr>
            <p:spPr>
              <a:xfrm rot="1423017">
                <a:off x="2842965" y="1250175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878" name="AutoShape 38"/>
              <p:cNvSpPr/>
              <p:nvPr/>
            </p:nvSpPr>
            <p:spPr>
              <a:xfrm rot="1423017">
                <a:off x="2982493" y="1311473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879" name="AutoShape 39"/>
              <p:cNvSpPr/>
              <p:nvPr/>
            </p:nvSpPr>
            <p:spPr>
              <a:xfrm rot="1423017">
                <a:off x="3122022" y="1372771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880" name="AutoShape 40"/>
              <p:cNvSpPr/>
              <p:nvPr/>
            </p:nvSpPr>
            <p:spPr>
              <a:xfrm rot="1423017">
                <a:off x="3261551" y="1434069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881" name="AutoShape 41"/>
              <p:cNvSpPr/>
              <p:nvPr/>
            </p:nvSpPr>
            <p:spPr>
              <a:xfrm rot="1423017">
                <a:off x="3401080" y="1495368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882" name="AutoShape 42"/>
              <p:cNvSpPr/>
              <p:nvPr/>
            </p:nvSpPr>
            <p:spPr>
              <a:xfrm rot="1423017">
                <a:off x="3540609" y="1556666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883" name="AutoShape 43"/>
              <p:cNvSpPr/>
              <p:nvPr/>
            </p:nvSpPr>
            <p:spPr>
              <a:xfrm rot="1423017">
                <a:off x="3680138" y="1617964"/>
                <a:ext cx="152400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884" name="AutoShape 44"/>
              <p:cNvSpPr/>
              <p:nvPr/>
            </p:nvSpPr>
            <p:spPr>
              <a:xfrm rot="1423017">
                <a:off x="3819666" y="1679262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885" name="AutoShape 45"/>
              <p:cNvSpPr/>
              <p:nvPr/>
            </p:nvSpPr>
            <p:spPr>
              <a:xfrm rot="1423017">
                <a:off x="3959195" y="1740560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886" name="AutoShape 46"/>
              <p:cNvSpPr/>
              <p:nvPr/>
            </p:nvSpPr>
            <p:spPr>
              <a:xfrm rot="1423017">
                <a:off x="4098724" y="1801858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887" name="Line 47"/>
              <p:cNvSpPr/>
              <p:nvPr/>
            </p:nvSpPr>
            <p:spPr>
              <a:xfrm flipV="1">
                <a:off x="2094209" y="1101238"/>
                <a:ext cx="89995" cy="210141"/>
              </a:xfrm>
              <a:prstGeom prst="line">
                <a:avLst/>
              </a:prstGeom>
              <a:noFill/>
              <a:ln w="76200" cap="flat">
                <a:solidFill>
                  <a:srgbClr val="00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88" name="Line 48"/>
              <p:cNvSpPr/>
              <p:nvPr/>
            </p:nvSpPr>
            <p:spPr>
              <a:xfrm flipV="1">
                <a:off x="2233099" y="1163989"/>
                <a:ext cx="89995" cy="210142"/>
              </a:xfrm>
              <a:prstGeom prst="line">
                <a:avLst/>
              </a:prstGeom>
              <a:noFill/>
              <a:ln w="762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89" name="Line 49"/>
              <p:cNvSpPr/>
              <p:nvPr/>
            </p:nvSpPr>
            <p:spPr>
              <a:xfrm flipV="1">
                <a:off x="2371990" y="1226741"/>
                <a:ext cx="89994" cy="210141"/>
              </a:xfrm>
              <a:prstGeom prst="line">
                <a:avLst/>
              </a:prstGeom>
              <a:noFill/>
              <a:ln w="76200" cap="flat">
                <a:solidFill>
                  <a:srgbClr val="3399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90" name="Line 50"/>
              <p:cNvSpPr/>
              <p:nvPr/>
            </p:nvSpPr>
            <p:spPr>
              <a:xfrm flipV="1">
                <a:off x="2510880" y="1289492"/>
                <a:ext cx="89995" cy="210142"/>
              </a:xfrm>
              <a:prstGeom prst="line">
                <a:avLst/>
              </a:prstGeom>
              <a:noFill/>
              <a:ln w="762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91" name="Line 51"/>
              <p:cNvSpPr/>
              <p:nvPr/>
            </p:nvSpPr>
            <p:spPr>
              <a:xfrm flipV="1">
                <a:off x="2649770" y="1352244"/>
                <a:ext cx="89995" cy="210142"/>
              </a:xfrm>
              <a:prstGeom prst="line">
                <a:avLst/>
              </a:prstGeom>
              <a:noFill/>
              <a:ln w="76200" cap="flat">
                <a:solidFill>
                  <a:srgbClr val="00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92" name="Line 52"/>
              <p:cNvSpPr/>
              <p:nvPr/>
            </p:nvSpPr>
            <p:spPr>
              <a:xfrm flipV="1">
                <a:off x="2788660" y="1414995"/>
                <a:ext cx="89995" cy="210142"/>
              </a:xfrm>
              <a:prstGeom prst="line">
                <a:avLst/>
              </a:prstGeom>
              <a:noFill/>
              <a:ln w="76200" cap="flat">
                <a:solidFill>
                  <a:srgbClr val="FF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93" name="Line 53"/>
              <p:cNvSpPr/>
              <p:nvPr/>
            </p:nvSpPr>
            <p:spPr>
              <a:xfrm flipV="1">
                <a:off x="2927551" y="1477747"/>
                <a:ext cx="89995" cy="210142"/>
              </a:xfrm>
              <a:prstGeom prst="line">
                <a:avLst/>
              </a:prstGeom>
              <a:noFill/>
              <a:ln w="76200" cap="flat">
                <a:solidFill>
                  <a:srgbClr val="FF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94" name="Line 54"/>
              <p:cNvSpPr/>
              <p:nvPr/>
            </p:nvSpPr>
            <p:spPr>
              <a:xfrm flipV="1">
                <a:off x="3068357" y="1536138"/>
                <a:ext cx="89994" cy="210142"/>
              </a:xfrm>
              <a:prstGeom prst="line">
                <a:avLst/>
              </a:prstGeom>
              <a:noFill/>
              <a:ln w="762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95" name="Line 55"/>
              <p:cNvSpPr/>
              <p:nvPr/>
            </p:nvSpPr>
            <p:spPr>
              <a:xfrm flipV="1">
                <a:off x="3207885" y="1597436"/>
                <a:ext cx="89995" cy="210142"/>
              </a:xfrm>
              <a:prstGeom prst="line">
                <a:avLst/>
              </a:prstGeom>
              <a:noFill/>
              <a:ln w="76200" cap="flat">
                <a:solidFill>
                  <a:srgbClr val="3399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96" name="Line 56"/>
              <p:cNvSpPr/>
              <p:nvPr/>
            </p:nvSpPr>
            <p:spPr>
              <a:xfrm flipV="1">
                <a:off x="3346776" y="1660188"/>
                <a:ext cx="89995" cy="210142"/>
              </a:xfrm>
              <a:prstGeom prst="line">
                <a:avLst/>
              </a:prstGeom>
              <a:noFill/>
              <a:ln w="76200" cap="flat">
                <a:solidFill>
                  <a:srgbClr val="FF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97" name="Line 57"/>
              <p:cNvSpPr/>
              <p:nvPr/>
            </p:nvSpPr>
            <p:spPr>
              <a:xfrm flipV="1">
                <a:off x="3485666" y="1722939"/>
                <a:ext cx="89995" cy="210142"/>
              </a:xfrm>
              <a:prstGeom prst="line">
                <a:avLst/>
              </a:prstGeom>
              <a:noFill/>
              <a:ln w="76200" cap="flat">
                <a:solidFill>
                  <a:srgbClr val="3399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98" name="Line 58"/>
              <p:cNvSpPr/>
              <p:nvPr/>
            </p:nvSpPr>
            <p:spPr>
              <a:xfrm flipV="1">
                <a:off x="3624556" y="1785691"/>
                <a:ext cx="89995" cy="210142"/>
              </a:xfrm>
              <a:prstGeom prst="line">
                <a:avLst/>
              </a:prstGeom>
              <a:noFill/>
              <a:ln w="76200" cap="flat">
                <a:solidFill>
                  <a:srgbClr val="3399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99" name="Line 59"/>
              <p:cNvSpPr/>
              <p:nvPr/>
            </p:nvSpPr>
            <p:spPr>
              <a:xfrm flipV="1">
                <a:off x="3763447" y="1848443"/>
                <a:ext cx="89995" cy="210141"/>
              </a:xfrm>
              <a:prstGeom prst="line">
                <a:avLst/>
              </a:prstGeom>
              <a:noFill/>
              <a:ln w="762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00" name="Line 60"/>
              <p:cNvSpPr/>
              <p:nvPr/>
            </p:nvSpPr>
            <p:spPr>
              <a:xfrm flipV="1">
                <a:off x="3901698" y="1912647"/>
                <a:ext cx="89995" cy="210142"/>
              </a:xfrm>
              <a:prstGeom prst="line">
                <a:avLst/>
              </a:prstGeom>
              <a:noFill/>
              <a:ln w="76200" cap="flat">
                <a:solidFill>
                  <a:srgbClr val="00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01" name="Line 61"/>
              <p:cNvSpPr/>
              <p:nvPr/>
            </p:nvSpPr>
            <p:spPr>
              <a:xfrm flipV="1">
                <a:off x="4043781" y="1968132"/>
                <a:ext cx="89995" cy="210141"/>
              </a:xfrm>
              <a:prstGeom prst="line">
                <a:avLst/>
              </a:prstGeom>
              <a:noFill/>
              <a:ln w="762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02" name="AutoShape 62"/>
              <p:cNvSpPr/>
              <p:nvPr/>
            </p:nvSpPr>
            <p:spPr>
              <a:xfrm rot="1423017">
                <a:off x="52388" y="24213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903" name="AutoShape 63"/>
              <p:cNvSpPr/>
              <p:nvPr/>
            </p:nvSpPr>
            <p:spPr>
              <a:xfrm rot="1423017">
                <a:off x="191917" y="85511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904" name="AutoShape 64"/>
              <p:cNvSpPr/>
              <p:nvPr/>
            </p:nvSpPr>
            <p:spPr>
              <a:xfrm rot="1423017">
                <a:off x="331446" y="146809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905" name="Line 65"/>
              <p:cNvSpPr/>
              <p:nvPr/>
            </p:nvSpPr>
            <p:spPr>
              <a:xfrm flipV="1">
                <a:off x="0" y="184673"/>
                <a:ext cx="89994" cy="210142"/>
              </a:xfrm>
              <a:prstGeom prst="line">
                <a:avLst/>
              </a:prstGeom>
              <a:noFill/>
              <a:ln w="76200" cap="flat">
                <a:solidFill>
                  <a:srgbClr val="00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06" name="Line 66"/>
              <p:cNvSpPr/>
              <p:nvPr/>
            </p:nvSpPr>
            <p:spPr>
              <a:xfrm flipV="1">
                <a:off x="137613" y="250331"/>
                <a:ext cx="89995" cy="210142"/>
              </a:xfrm>
              <a:prstGeom prst="line">
                <a:avLst/>
              </a:prstGeom>
              <a:noFill/>
              <a:ln w="762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07" name="Line 67"/>
              <p:cNvSpPr/>
              <p:nvPr/>
            </p:nvSpPr>
            <p:spPr>
              <a:xfrm flipV="1">
                <a:off x="276503" y="313083"/>
                <a:ext cx="89995" cy="210142"/>
              </a:xfrm>
              <a:prstGeom prst="line">
                <a:avLst/>
              </a:prstGeom>
              <a:noFill/>
              <a:ln w="76200" cap="flat">
                <a:solidFill>
                  <a:srgbClr val="3399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08" name="AutoShape 68"/>
              <p:cNvSpPr/>
              <p:nvPr/>
            </p:nvSpPr>
            <p:spPr>
              <a:xfrm rot="1423017">
                <a:off x="4238253" y="1863156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909" name="Line 69"/>
              <p:cNvSpPr/>
              <p:nvPr/>
            </p:nvSpPr>
            <p:spPr>
              <a:xfrm flipV="1">
                <a:off x="4180118" y="2036697"/>
                <a:ext cx="89994" cy="210142"/>
              </a:xfrm>
              <a:prstGeom prst="line">
                <a:avLst/>
              </a:prstGeom>
              <a:noFill/>
              <a:ln w="762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10" name="AutoShape 70"/>
              <p:cNvSpPr/>
              <p:nvPr/>
            </p:nvSpPr>
            <p:spPr>
              <a:xfrm rot="1423017">
                <a:off x="4377143" y="1925908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911" name="AutoShape 71"/>
              <p:cNvSpPr/>
              <p:nvPr/>
            </p:nvSpPr>
            <p:spPr>
              <a:xfrm rot="1423017">
                <a:off x="4516672" y="1987206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912" name="AutoShape 72"/>
              <p:cNvSpPr/>
              <p:nvPr/>
            </p:nvSpPr>
            <p:spPr>
              <a:xfrm rot="1423017">
                <a:off x="4656201" y="2048504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913" name="Line 73"/>
              <p:cNvSpPr/>
              <p:nvPr/>
            </p:nvSpPr>
            <p:spPr>
              <a:xfrm flipV="1">
                <a:off x="4322839" y="2090728"/>
                <a:ext cx="89995" cy="210142"/>
              </a:xfrm>
              <a:prstGeom prst="line">
                <a:avLst/>
              </a:prstGeom>
              <a:noFill/>
              <a:ln w="76200" cap="flat">
                <a:solidFill>
                  <a:srgbClr val="FF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14" name="Line 74"/>
              <p:cNvSpPr/>
              <p:nvPr/>
            </p:nvSpPr>
            <p:spPr>
              <a:xfrm flipV="1">
                <a:off x="4461729" y="2153480"/>
                <a:ext cx="89995" cy="210141"/>
              </a:xfrm>
              <a:prstGeom prst="line">
                <a:avLst/>
              </a:prstGeom>
              <a:noFill/>
              <a:ln w="76200" cap="flat">
                <a:solidFill>
                  <a:srgbClr val="00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15" name="Line 75"/>
              <p:cNvSpPr/>
              <p:nvPr/>
            </p:nvSpPr>
            <p:spPr>
              <a:xfrm flipV="1">
                <a:off x="4602535" y="2211871"/>
                <a:ext cx="89995" cy="210141"/>
              </a:xfrm>
              <a:prstGeom prst="line">
                <a:avLst/>
              </a:prstGeom>
              <a:noFill/>
              <a:ln w="762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917" name="Line 76"/>
            <p:cNvSpPr/>
            <p:nvPr/>
          </p:nvSpPr>
          <p:spPr>
            <a:xfrm flipH="1" flipV="1">
              <a:off x="5228916" y="2249313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18" name="Line 77"/>
            <p:cNvSpPr/>
            <p:nvPr/>
          </p:nvSpPr>
          <p:spPr>
            <a:xfrm flipH="1" flipV="1">
              <a:off x="5381316" y="2250901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19" name="Line 78"/>
            <p:cNvSpPr/>
            <p:nvPr/>
          </p:nvSpPr>
          <p:spPr>
            <a:xfrm flipH="1" flipV="1">
              <a:off x="5533716" y="225248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20" name="Line 79"/>
            <p:cNvSpPr/>
            <p:nvPr/>
          </p:nvSpPr>
          <p:spPr>
            <a:xfrm flipH="1" flipV="1">
              <a:off x="5686116" y="2254076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21" name="AutoShape 80"/>
            <p:cNvSpPr/>
            <p:nvPr/>
          </p:nvSpPr>
          <p:spPr>
            <a:xfrm>
              <a:off x="5764015" y="2078805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922" name="AutoShape 81"/>
            <p:cNvSpPr/>
            <p:nvPr/>
          </p:nvSpPr>
          <p:spPr>
            <a:xfrm>
              <a:off x="5916415" y="2078805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923" name="Line 82"/>
            <p:cNvSpPr/>
            <p:nvPr/>
          </p:nvSpPr>
          <p:spPr>
            <a:xfrm flipH="1" flipV="1">
              <a:off x="5838516" y="2250901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24" name="Line 83"/>
            <p:cNvSpPr/>
            <p:nvPr/>
          </p:nvSpPr>
          <p:spPr>
            <a:xfrm flipH="1" flipV="1">
              <a:off x="5990916" y="225248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25" name="AutoShape 84"/>
            <p:cNvSpPr/>
            <p:nvPr/>
          </p:nvSpPr>
          <p:spPr>
            <a:xfrm flipH="1">
              <a:off x="5152828" y="286144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926" name="Line 85"/>
            <p:cNvSpPr/>
            <p:nvPr/>
          </p:nvSpPr>
          <p:spPr>
            <a:xfrm flipV="1">
              <a:off x="5228598" y="2608088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27" name="AutoShape 86"/>
            <p:cNvSpPr/>
            <p:nvPr/>
          </p:nvSpPr>
          <p:spPr>
            <a:xfrm flipH="1">
              <a:off x="5305228" y="286144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928" name="AutoShape 87"/>
            <p:cNvSpPr/>
            <p:nvPr/>
          </p:nvSpPr>
          <p:spPr>
            <a:xfrm flipH="1">
              <a:off x="5457628" y="286144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929" name="AutoShape 88"/>
            <p:cNvSpPr/>
            <p:nvPr/>
          </p:nvSpPr>
          <p:spPr>
            <a:xfrm flipH="1">
              <a:off x="5610028" y="286144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930" name="AutoShape 89"/>
            <p:cNvSpPr/>
            <p:nvPr/>
          </p:nvSpPr>
          <p:spPr>
            <a:xfrm flipH="1">
              <a:off x="5762428" y="286144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931" name="AutoShape 90"/>
            <p:cNvSpPr/>
            <p:nvPr/>
          </p:nvSpPr>
          <p:spPr>
            <a:xfrm flipH="1">
              <a:off x="5914828" y="286144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932" name="Line 91"/>
            <p:cNvSpPr/>
            <p:nvPr/>
          </p:nvSpPr>
          <p:spPr>
            <a:xfrm flipV="1">
              <a:off x="5380998" y="2612851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33" name="Line 92"/>
            <p:cNvSpPr/>
            <p:nvPr/>
          </p:nvSpPr>
          <p:spPr>
            <a:xfrm flipV="1">
              <a:off x="5533398" y="2617613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34" name="Line 93"/>
            <p:cNvSpPr/>
            <p:nvPr/>
          </p:nvSpPr>
          <p:spPr>
            <a:xfrm flipV="1">
              <a:off x="5685798" y="2617613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35" name="Line 94"/>
            <p:cNvSpPr/>
            <p:nvPr/>
          </p:nvSpPr>
          <p:spPr>
            <a:xfrm flipV="1">
              <a:off x="5838198" y="2616026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36" name="Line 95"/>
            <p:cNvSpPr/>
            <p:nvPr/>
          </p:nvSpPr>
          <p:spPr>
            <a:xfrm flipV="1">
              <a:off x="5990598" y="261443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005" name="Group 96"/>
            <p:cNvGrpSpPr/>
            <p:nvPr/>
          </p:nvGrpSpPr>
          <p:grpSpPr>
            <a:xfrm>
              <a:off x="272274" y="2666031"/>
              <a:ext cx="4926371" cy="2102982"/>
              <a:chOff x="0" y="0"/>
              <a:chExt cx="4926369" cy="2102981"/>
            </a:xfrm>
          </p:grpSpPr>
          <p:sp>
            <p:nvSpPr>
              <p:cNvPr id="937" name="AutoShape 97"/>
              <p:cNvSpPr/>
              <p:nvPr/>
            </p:nvSpPr>
            <p:spPr>
              <a:xfrm rot="20408643" flipH="1">
                <a:off x="3606854" y="644885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938" name="AutoShape 98"/>
              <p:cNvSpPr/>
              <p:nvPr/>
            </p:nvSpPr>
            <p:spPr>
              <a:xfrm rot="20408643" flipH="1">
                <a:off x="3750194" y="593121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939" name="AutoShape 99"/>
              <p:cNvSpPr/>
              <p:nvPr/>
            </p:nvSpPr>
            <p:spPr>
              <a:xfrm rot="20408643" flipH="1">
                <a:off x="3893533" y="541357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940" name="Line 100"/>
              <p:cNvSpPr/>
              <p:nvPr/>
            </p:nvSpPr>
            <p:spPr>
              <a:xfrm flipH="1" flipV="1">
                <a:off x="3575198" y="418049"/>
                <a:ext cx="75640" cy="215724"/>
              </a:xfrm>
              <a:prstGeom prst="line">
                <a:avLst/>
              </a:prstGeom>
              <a:noFill/>
              <a:ln w="76200" cap="flat">
                <a:solidFill>
                  <a:srgbClr val="FF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41" name="Line 101"/>
              <p:cNvSpPr/>
              <p:nvPr/>
            </p:nvSpPr>
            <p:spPr>
              <a:xfrm flipH="1" flipV="1">
                <a:off x="3717998" y="364792"/>
                <a:ext cx="75641" cy="215725"/>
              </a:xfrm>
              <a:prstGeom prst="line">
                <a:avLst/>
              </a:prstGeom>
              <a:noFill/>
              <a:ln w="76200" cap="flat">
                <a:solidFill>
                  <a:srgbClr val="FF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42" name="Line 102"/>
              <p:cNvSpPr/>
              <p:nvPr/>
            </p:nvSpPr>
            <p:spPr>
              <a:xfrm flipH="1" flipV="1">
                <a:off x="3860799" y="311535"/>
                <a:ext cx="75640" cy="215725"/>
              </a:xfrm>
              <a:prstGeom prst="line">
                <a:avLst/>
              </a:prstGeom>
              <a:noFill/>
              <a:ln w="76200" cap="flat">
                <a:solidFill>
                  <a:srgbClr val="00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43" name="AutoShape 103"/>
              <p:cNvSpPr/>
              <p:nvPr/>
            </p:nvSpPr>
            <p:spPr>
              <a:xfrm rot="20408643" flipH="1">
                <a:off x="1169125" y="1526899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944" name="AutoShape 104"/>
              <p:cNvSpPr/>
              <p:nvPr/>
            </p:nvSpPr>
            <p:spPr>
              <a:xfrm rot="20408643" flipH="1">
                <a:off x="1312464" y="1475135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945" name="AutoShape 105"/>
              <p:cNvSpPr/>
              <p:nvPr/>
            </p:nvSpPr>
            <p:spPr>
              <a:xfrm rot="20408643" flipH="1">
                <a:off x="1455804" y="1423372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946" name="AutoShape 106"/>
              <p:cNvSpPr/>
              <p:nvPr/>
            </p:nvSpPr>
            <p:spPr>
              <a:xfrm rot="20408643" flipH="1">
                <a:off x="1599144" y="1371608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947" name="AutoShape 107"/>
              <p:cNvSpPr/>
              <p:nvPr/>
            </p:nvSpPr>
            <p:spPr>
              <a:xfrm rot="20408643" flipH="1">
                <a:off x="1742484" y="1319844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948" name="AutoShape 108"/>
              <p:cNvSpPr/>
              <p:nvPr/>
            </p:nvSpPr>
            <p:spPr>
              <a:xfrm rot="20408643" flipH="1">
                <a:off x="1885823" y="1268081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949" name="AutoShape 109"/>
              <p:cNvSpPr/>
              <p:nvPr/>
            </p:nvSpPr>
            <p:spPr>
              <a:xfrm rot="20408643" flipH="1">
                <a:off x="2029163" y="1216317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950" name="AutoShape 110"/>
              <p:cNvSpPr/>
              <p:nvPr/>
            </p:nvSpPr>
            <p:spPr>
              <a:xfrm rot="20408643" flipH="1">
                <a:off x="2172503" y="1164554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951" name="AutoShape 111"/>
              <p:cNvSpPr/>
              <p:nvPr/>
            </p:nvSpPr>
            <p:spPr>
              <a:xfrm rot="20408643" flipH="1">
                <a:off x="2315842" y="1112790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952" name="AutoShape 112"/>
              <p:cNvSpPr/>
              <p:nvPr/>
            </p:nvSpPr>
            <p:spPr>
              <a:xfrm rot="20408643" flipH="1">
                <a:off x="2460675" y="1060487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953" name="AutoShape 113"/>
              <p:cNvSpPr/>
              <p:nvPr/>
            </p:nvSpPr>
            <p:spPr>
              <a:xfrm rot="20408643" flipH="1">
                <a:off x="2604015" y="1008723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954" name="AutoShape 114"/>
              <p:cNvSpPr/>
              <p:nvPr/>
            </p:nvSpPr>
            <p:spPr>
              <a:xfrm rot="20408643" flipH="1">
                <a:off x="2747355" y="956960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955" name="Line 115"/>
              <p:cNvSpPr/>
              <p:nvPr/>
            </p:nvSpPr>
            <p:spPr>
              <a:xfrm flipH="1" flipV="1">
                <a:off x="1136390" y="1297077"/>
                <a:ext cx="75640" cy="215724"/>
              </a:xfrm>
              <a:prstGeom prst="line">
                <a:avLst/>
              </a:prstGeom>
              <a:noFill/>
              <a:ln w="76200" cap="flat">
                <a:solidFill>
                  <a:srgbClr val="3399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56" name="Line 116"/>
              <p:cNvSpPr/>
              <p:nvPr/>
            </p:nvSpPr>
            <p:spPr>
              <a:xfrm flipH="1" flipV="1">
                <a:off x="1281347" y="1249793"/>
                <a:ext cx="75641" cy="215724"/>
              </a:xfrm>
              <a:prstGeom prst="line">
                <a:avLst/>
              </a:prstGeom>
              <a:noFill/>
              <a:ln w="762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57" name="Line 117"/>
              <p:cNvSpPr/>
              <p:nvPr/>
            </p:nvSpPr>
            <p:spPr>
              <a:xfrm flipH="1" flipV="1">
                <a:off x="1424148" y="1196536"/>
                <a:ext cx="75640" cy="215724"/>
              </a:xfrm>
              <a:prstGeom prst="line">
                <a:avLst/>
              </a:prstGeom>
              <a:noFill/>
              <a:ln w="76200" cap="flat">
                <a:solidFill>
                  <a:srgbClr val="00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58" name="Line 118"/>
              <p:cNvSpPr/>
              <p:nvPr/>
            </p:nvSpPr>
            <p:spPr>
              <a:xfrm flipH="1" flipV="1">
                <a:off x="1568027" y="1146265"/>
                <a:ext cx="75640" cy="215725"/>
              </a:xfrm>
              <a:prstGeom prst="line">
                <a:avLst/>
              </a:prstGeom>
              <a:noFill/>
              <a:ln w="76200" cap="flat">
                <a:solidFill>
                  <a:srgbClr val="FF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59" name="Line 119"/>
              <p:cNvSpPr/>
              <p:nvPr/>
            </p:nvSpPr>
            <p:spPr>
              <a:xfrm flipH="1" flipV="1">
                <a:off x="1708131" y="1085543"/>
                <a:ext cx="75641" cy="215724"/>
              </a:xfrm>
              <a:prstGeom prst="line">
                <a:avLst/>
              </a:prstGeom>
              <a:noFill/>
              <a:ln w="76200" cap="flat">
                <a:solidFill>
                  <a:srgbClr val="00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60" name="Line 120"/>
              <p:cNvSpPr/>
              <p:nvPr/>
            </p:nvSpPr>
            <p:spPr>
              <a:xfrm flipH="1" flipV="1">
                <a:off x="1852549" y="1036766"/>
                <a:ext cx="75641" cy="215724"/>
              </a:xfrm>
              <a:prstGeom prst="line">
                <a:avLst/>
              </a:prstGeom>
              <a:noFill/>
              <a:ln w="762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61" name="Line 121"/>
              <p:cNvSpPr/>
              <p:nvPr/>
            </p:nvSpPr>
            <p:spPr>
              <a:xfrm flipH="1" flipV="1">
                <a:off x="1995350" y="983509"/>
                <a:ext cx="75640" cy="215724"/>
              </a:xfrm>
              <a:prstGeom prst="line">
                <a:avLst/>
              </a:prstGeom>
              <a:noFill/>
              <a:ln w="76200" cap="flat">
                <a:solidFill>
                  <a:srgbClr val="3399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62" name="Line 122"/>
              <p:cNvSpPr/>
              <p:nvPr/>
            </p:nvSpPr>
            <p:spPr>
              <a:xfrm flipH="1" flipV="1">
                <a:off x="2138150" y="930252"/>
                <a:ext cx="75641" cy="215725"/>
              </a:xfrm>
              <a:prstGeom prst="line">
                <a:avLst/>
              </a:prstGeom>
              <a:noFill/>
              <a:ln w="762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63" name="Line 123"/>
              <p:cNvSpPr/>
              <p:nvPr/>
            </p:nvSpPr>
            <p:spPr>
              <a:xfrm flipH="1" flipV="1">
                <a:off x="2284601" y="882429"/>
                <a:ext cx="75640" cy="215724"/>
              </a:xfrm>
              <a:prstGeom prst="line">
                <a:avLst/>
              </a:prstGeom>
              <a:noFill/>
              <a:ln w="76200" cap="flat">
                <a:solidFill>
                  <a:srgbClr val="00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64" name="Line 124"/>
              <p:cNvSpPr/>
              <p:nvPr/>
            </p:nvSpPr>
            <p:spPr>
              <a:xfrm flipH="1" flipV="1">
                <a:off x="2426323" y="826186"/>
                <a:ext cx="75640" cy="215724"/>
              </a:xfrm>
              <a:prstGeom prst="line">
                <a:avLst/>
              </a:prstGeom>
              <a:noFill/>
              <a:ln w="76200" cap="flat">
                <a:solidFill>
                  <a:srgbClr val="FF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65" name="Line 125"/>
              <p:cNvSpPr/>
              <p:nvPr/>
            </p:nvSpPr>
            <p:spPr>
              <a:xfrm flipH="1" flipV="1">
                <a:off x="2570202" y="775915"/>
                <a:ext cx="75640" cy="215725"/>
              </a:xfrm>
              <a:prstGeom prst="line">
                <a:avLst/>
              </a:prstGeom>
              <a:noFill/>
              <a:ln w="76200" cap="flat">
                <a:solidFill>
                  <a:srgbClr val="00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66" name="Line 126"/>
              <p:cNvSpPr/>
              <p:nvPr/>
            </p:nvSpPr>
            <p:spPr>
              <a:xfrm flipH="1" flipV="1">
                <a:off x="2713002" y="722658"/>
                <a:ext cx="75641" cy="215725"/>
              </a:xfrm>
              <a:prstGeom prst="line">
                <a:avLst/>
              </a:prstGeom>
              <a:noFill/>
              <a:ln w="762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67" name="AutoShape 127"/>
              <p:cNvSpPr/>
              <p:nvPr/>
            </p:nvSpPr>
            <p:spPr>
              <a:xfrm rot="20408643" flipH="1">
                <a:off x="2890694" y="905196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968" name="AutoShape 128"/>
              <p:cNvSpPr/>
              <p:nvPr/>
            </p:nvSpPr>
            <p:spPr>
              <a:xfrm rot="20408643" flipH="1">
                <a:off x="3034034" y="853432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969" name="AutoShape 129"/>
              <p:cNvSpPr/>
              <p:nvPr/>
            </p:nvSpPr>
            <p:spPr>
              <a:xfrm rot="20408643" flipH="1">
                <a:off x="3177374" y="801669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970" name="AutoShape 130"/>
              <p:cNvSpPr/>
              <p:nvPr/>
            </p:nvSpPr>
            <p:spPr>
              <a:xfrm rot="20408643" flipH="1">
                <a:off x="3320714" y="749905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971" name="AutoShape 131"/>
              <p:cNvSpPr/>
              <p:nvPr/>
            </p:nvSpPr>
            <p:spPr>
              <a:xfrm rot="20408643" flipH="1">
                <a:off x="3464053" y="698142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972" name="Line 132"/>
              <p:cNvSpPr/>
              <p:nvPr/>
            </p:nvSpPr>
            <p:spPr>
              <a:xfrm flipH="1" flipV="1">
                <a:off x="2857960" y="675374"/>
                <a:ext cx="75640" cy="215724"/>
              </a:xfrm>
              <a:prstGeom prst="line">
                <a:avLst/>
              </a:prstGeom>
              <a:noFill/>
              <a:ln w="76200" cap="flat">
                <a:solidFill>
                  <a:srgbClr val="3399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73" name="Line 133"/>
              <p:cNvSpPr/>
              <p:nvPr/>
            </p:nvSpPr>
            <p:spPr>
              <a:xfrm flipH="1" flipV="1">
                <a:off x="3002917" y="628090"/>
                <a:ext cx="75641" cy="215724"/>
              </a:xfrm>
              <a:prstGeom prst="line">
                <a:avLst/>
              </a:prstGeom>
              <a:noFill/>
              <a:ln w="76200" cap="flat">
                <a:solidFill>
                  <a:srgbClr val="3399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74" name="Line 134"/>
              <p:cNvSpPr/>
              <p:nvPr/>
            </p:nvSpPr>
            <p:spPr>
              <a:xfrm flipH="1" flipV="1">
                <a:off x="3146257" y="576326"/>
                <a:ext cx="75640" cy="215725"/>
              </a:xfrm>
              <a:prstGeom prst="line">
                <a:avLst/>
              </a:prstGeom>
              <a:noFill/>
              <a:ln w="76200" cap="flat">
                <a:solidFill>
                  <a:srgbClr val="00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75" name="Line 135"/>
              <p:cNvSpPr/>
              <p:nvPr/>
            </p:nvSpPr>
            <p:spPr>
              <a:xfrm flipH="1" flipV="1">
                <a:off x="3289057" y="523069"/>
                <a:ext cx="75641" cy="215725"/>
              </a:xfrm>
              <a:prstGeom prst="line">
                <a:avLst/>
              </a:prstGeom>
              <a:noFill/>
              <a:ln w="76200" cap="flat">
                <a:solidFill>
                  <a:srgbClr val="FF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76" name="Line 136"/>
              <p:cNvSpPr/>
              <p:nvPr/>
            </p:nvSpPr>
            <p:spPr>
              <a:xfrm flipH="1" flipV="1">
                <a:off x="3431858" y="469812"/>
                <a:ext cx="75640" cy="215725"/>
              </a:xfrm>
              <a:prstGeom prst="line">
                <a:avLst/>
              </a:prstGeom>
              <a:noFill/>
              <a:ln w="76200" cap="flat">
                <a:solidFill>
                  <a:srgbClr val="3399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77" name="AutoShape 137"/>
              <p:cNvSpPr/>
              <p:nvPr/>
            </p:nvSpPr>
            <p:spPr>
              <a:xfrm rot="20408643" flipH="1">
                <a:off x="738566" y="1680697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978" name="AutoShape 138"/>
              <p:cNvSpPr/>
              <p:nvPr/>
            </p:nvSpPr>
            <p:spPr>
              <a:xfrm rot="20408643" flipH="1">
                <a:off x="881906" y="1628933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979" name="AutoShape 139"/>
              <p:cNvSpPr/>
              <p:nvPr/>
            </p:nvSpPr>
            <p:spPr>
              <a:xfrm rot="20408643" flipH="1">
                <a:off x="1025785" y="1578663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980" name="Line 140"/>
              <p:cNvSpPr/>
              <p:nvPr/>
            </p:nvSpPr>
            <p:spPr>
              <a:xfrm flipH="1" flipV="1">
                <a:off x="705292" y="1449382"/>
                <a:ext cx="75641" cy="215724"/>
              </a:xfrm>
              <a:prstGeom prst="line">
                <a:avLst/>
              </a:prstGeom>
              <a:noFill/>
              <a:ln w="76200" cap="flat">
                <a:solidFill>
                  <a:srgbClr val="FF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81" name="Line 141"/>
              <p:cNvSpPr/>
              <p:nvPr/>
            </p:nvSpPr>
            <p:spPr>
              <a:xfrm flipH="1" flipV="1">
                <a:off x="851328" y="1405084"/>
                <a:ext cx="75641" cy="215724"/>
              </a:xfrm>
              <a:prstGeom prst="line">
                <a:avLst/>
              </a:prstGeom>
              <a:noFill/>
              <a:ln w="76200" cap="flat">
                <a:solidFill>
                  <a:srgbClr val="3399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82" name="Line 142"/>
              <p:cNvSpPr/>
              <p:nvPr/>
            </p:nvSpPr>
            <p:spPr>
              <a:xfrm flipH="1" flipV="1">
                <a:off x="995746" y="1356306"/>
                <a:ext cx="75641" cy="215725"/>
              </a:xfrm>
              <a:prstGeom prst="line">
                <a:avLst/>
              </a:prstGeom>
              <a:noFill/>
              <a:ln w="76200" cap="flat">
                <a:solidFill>
                  <a:srgbClr val="FF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83" name="AutoShape 143"/>
              <p:cNvSpPr/>
              <p:nvPr/>
            </p:nvSpPr>
            <p:spPr>
              <a:xfrm rot="20408643" flipH="1">
                <a:off x="4039030" y="495566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984" name="Line 144"/>
              <p:cNvSpPr/>
              <p:nvPr/>
            </p:nvSpPr>
            <p:spPr>
              <a:xfrm flipH="1" flipV="1">
                <a:off x="3999549" y="253835"/>
                <a:ext cx="81418" cy="232203"/>
              </a:xfrm>
              <a:prstGeom prst="line">
                <a:avLst/>
              </a:prstGeom>
              <a:noFill/>
              <a:ln w="762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85" name="AutoShape 145"/>
              <p:cNvSpPr/>
              <p:nvPr/>
            </p:nvSpPr>
            <p:spPr>
              <a:xfrm rot="20408643" flipH="1">
                <a:off x="165083" y="1882733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986" name="AutoShape 146"/>
              <p:cNvSpPr/>
              <p:nvPr/>
            </p:nvSpPr>
            <p:spPr>
              <a:xfrm rot="20408643" flipH="1">
                <a:off x="308423" y="1830969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987" name="AutoShape 147"/>
              <p:cNvSpPr/>
              <p:nvPr/>
            </p:nvSpPr>
            <p:spPr>
              <a:xfrm rot="20408643" flipH="1">
                <a:off x="451762" y="1779206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988" name="Line 148"/>
              <p:cNvSpPr/>
              <p:nvPr/>
            </p:nvSpPr>
            <p:spPr>
              <a:xfrm flipH="1" flipV="1">
                <a:off x="133427" y="1655897"/>
                <a:ext cx="75640" cy="215724"/>
              </a:xfrm>
              <a:prstGeom prst="line">
                <a:avLst/>
              </a:prstGeom>
              <a:noFill/>
              <a:ln w="76200" cap="flat">
                <a:solidFill>
                  <a:srgbClr val="00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89" name="Line 149"/>
              <p:cNvSpPr/>
              <p:nvPr/>
            </p:nvSpPr>
            <p:spPr>
              <a:xfrm flipH="1" flipV="1">
                <a:off x="276227" y="1602640"/>
                <a:ext cx="75641" cy="215725"/>
              </a:xfrm>
              <a:prstGeom prst="line">
                <a:avLst/>
              </a:prstGeom>
              <a:noFill/>
              <a:ln w="76200" cap="flat">
                <a:solidFill>
                  <a:srgbClr val="FF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90" name="Line 150"/>
              <p:cNvSpPr/>
              <p:nvPr/>
            </p:nvSpPr>
            <p:spPr>
              <a:xfrm flipH="1" flipV="1">
                <a:off x="416332" y="1541918"/>
                <a:ext cx="75640" cy="215724"/>
              </a:xfrm>
              <a:prstGeom prst="line">
                <a:avLst/>
              </a:prstGeom>
              <a:noFill/>
              <a:ln w="762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91" name="AutoShape 151"/>
              <p:cNvSpPr/>
              <p:nvPr/>
            </p:nvSpPr>
            <p:spPr>
              <a:xfrm rot="20408643" flipH="1">
                <a:off x="4180462" y="447867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992" name="AutoShape 152"/>
              <p:cNvSpPr/>
              <p:nvPr/>
            </p:nvSpPr>
            <p:spPr>
              <a:xfrm rot="20408643" flipH="1">
                <a:off x="4321105" y="388638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993" name="AutoShape 153"/>
              <p:cNvSpPr/>
              <p:nvPr/>
            </p:nvSpPr>
            <p:spPr>
              <a:xfrm rot="20408643" flipH="1">
                <a:off x="4464445" y="336874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994" name="AutoShape 154"/>
              <p:cNvSpPr/>
              <p:nvPr/>
            </p:nvSpPr>
            <p:spPr>
              <a:xfrm rot="20408643" flipH="1">
                <a:off x="4609278" y="284572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995" name="AutoShape 155"/>
              <p:cNvSpPr/>
              <p:nvPr/>
            </p:nvSpPr>
            <p:spPr>
              <a:xfrm rot="20408643" flipH="1">
                <a:off x="4752618" y="232808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996" name="Line 156"/>
              <p:cNvSpPr/>
              <p:nvPr/>
            </p:nvSpPr>
            <p:spPr>
              <a:xfrm flipH="1" flipV="1">
                <a:off x="4143953" y="207593"/>
                <a:ext cx="75640" cy="215725"/>
              </a:xfrm>
              <a:prstGeom prst="line">
                <a:avLst/>
              </a:prstGeom>
              <a:noFill/>
              <a:ln w="76200" cap="flat">
                <a:solidFill>
                  <a:srgbClr val="00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97" name="Line 157"/>
              <p:cNvSpPr/>
              <p:nvPr/>
            </p:nvSpPr>
            <p:spPr>
              <a:xfrm flipH="1" flipV="1">
                <a:off x="4286753" y="154337"/>
                <a:ext cx="75641" cy="215724"/>
              </a:xfrm>
              <a:prstGeom prst="line">
                <a:avLst/>
              </a:prstGeom>
              <a:noFill/>
              <a:ln w="76200" cap="flat">
                <a:solidFill>
                  <a:srgbClr val="00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98" name="Line 158"/>
              <p:cNvSpPr/>
              <p:nvPr/>
            </p:nvSpPr>
            <p:spPr>
              <a:xfrm flipH="1" flipV="1">
                <a:off x="4433204" y="106513"/>
                <a:ext cx="75640" cy="215725"/>
              </a:xfrm>
              <a:prstGeom prst="line">
                <a:avLst/>
              </a:prstGeom>
              <a:noFill/>
              <a:ln w="76200" cap="flat">
                <a:solidFill>
                  <a:srgbClr val="3399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99" name="Line 159"/>
              <p:cNvSpPr/>
              <p:nvPr/>
            </p:nvSpPr>
            <p:spPr>
              <a:xfrm flipH="1" flipV="1">
                <a:off x="4574926" y="50270"/>
                <a:ext cx="75640" cy="215725"/>
              </a:xfrm>
              <a:prstGeom prst="line">
                <a:avLst/>
              </a:prstGeom>
              <a:noFill/>
              <a:ln w="762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00" name="Line 160"/>
              <p:cNvSpPr/>
              <p:nvPr/>
            </p:nvSpPr>
            <p:spPr>
              <a:xfrm flipH="1" flipV="1">
                <a:off x="4718805" y="0"/>
                <a:ext cx="75640" cy="215724"/>
              </a:xfrm>
              <a:prstGeom prst="line">
                <a:avLst/>
              </a:prstGeom>
              <a:noFill/>
              <a:ln w="76200" cap="flat">
                <a:solidFill>
                  <a:srgbClr val="00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01" name="AutoShape 161"/>
              <p:cNvSpPr/>
              <p:nvPr/>
            </p:nvSpPr>
            <p:spPr>
              <a:xfrm rot="20408643" flipH="1">
                <a:off x="597259" y="1733414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002" name="Line 162"/>
              <p:cNvSpPr/>
              <p:nvPr/>
            </p:nvSpPr>
            <p:spPr>
              <a:xfrm flipH="1" flipV="1">
                <a:off x="557778" y="1491683"/>
                <a:ext cx="81418" cy="232203"/>
              </a:xfrm>
              <a:prstGeom prst="line">
                <a:avLst/>
              </a:prstGeom>
              <a:noFill/>
              <a:ln w="76200" cap="flat">
                <a:solidFill>
                  <a:srgbClr val="00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03" name="AutoShape 163"/>
              <p:cNvSpPr/>
              <p:nvPr/>
            </p:nvSpPr>
            <p:spPr>
              <a:xfrm rot="20408643" flipH="1">
                <a:off x="31656" y="1929229"/>
                <a:ext cx="152401" cy="152401"/>
              </a:xfrm>
              <a:prstGeom prst="chevron">
                <a:avLst>
                  <a:gd name="adj" fmla="val 25000"/>
                </a:avLst>
              </a:prstGeom>
              <a:solidFill>
                <a:srgbClr val="FFFFFF"/>
              </a:solidFill>
              <a:ln w="38100" cap="flat">
                <a:solidFill>
                  <a:srgbClr val="96969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004" name="Line 164"/>
              <p:cNvSpPr/>
              <p:nvPr/>
            </p:nvSpPr>
            <p:spPr>
              <a:xfrm flipH="1" flipV="1">
                <a:off x="-1" y="1702393"/>
                <a:ext cx="75641" cy="215725"/>
              </a:xfrm>
              <a:prstGeom prst="line">
                <a:avLst/>
              </a:prstGeom>
              <a:noFill/>
              <a:ln w="762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006" name="AutoShape 165"/>
            <p:cNvSpPr/>
            <p:nvPr/>
          </p:nvSpPr>
          <p:spPr>
            <a:xfrm>
              <a:off x="6064053" y="2077217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007" name="AutoShape 166"/>
            <p:cNvSpPr/>
            <p:nvPr/>
          </p:nvSpPr>
          <p:spPr>
            <a:xfrm>
              <a:off x="6216453" y="2077217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008" name="AutoShape 167"/>
            <p:cNvSpPr/>
            <p:nvPr/>
          </p:nvSpPr>
          <p:spPr>
            <a:xfrm>
              <a:off x="6368853" y="2077217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009" name="AutoShape 168"/>
            <p:cNvSpPr/>
            <p:nvPr/>
          </p:nvSpPr>
          <p:spPr>
            <a:xfrm>
              <a:off x="6521253" y="2077217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010" name="AutoShape 169"/>
            <p:cNvSpPr/>
            <p:nvPr/>
          </p:nvSpPr>
          <p:spPr>
            <a:xfrm>
              <a:off x="6673653" y="2077217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011" name="Line 170"/>
            <p:cNvSpPr/>
            <p:nvPr/>
          </p:nvSpPr>
          <p:spPr>
            <a:xfrm flipH="1" flipV="1">
              <a:off x="6138553" y="2249313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12" name="Line 171"/>
            <p:cNvSpPr/>
            <p:nvPr/>
          </p:nvSpPr>
          <p:spPr>
            <a:xfrm flipH="1" flipV="1">
              <a:off x="6290953" y="2249313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13" name="Line 172"/>
            <p:cNvSpPr/>
            <p:nvPr/>
          </p:nvSpPr>
          <p:spPr>
            <a:xfrm flipH="1" flipV="1">
              <a:off x="6443353" y="2250901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14" name="Line 173"/>
            <p:cNvSpPr/>
            <p:nvPr/>
          </p:nvSpPr>
          <p:spPr>
            <a:xfrm flipH="1" flipV="1">
              <a:off x="6595753" y="225248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15" name="Line 174"/>
            <p:cNvSpPr/>
            <p:nvPr/>
          </p:nvSpPr>
          <p:spPr>
            <a:xfrm flipH="1" flipV="1">
              <a:off x="6748153" y="2254076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16" name="AutoShape 175"/>
            <p:cNvSpPr/>
            <p:nvPr/>
          </p:nvSpPr>
          <p:spPr>
            <a:xfrm>
              <a:off x="6826053" y="2078805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017" name="AutoShape 176"/>
            <p:cNvSpPr/>
            <p:nvPr/>
          </p:nvSpPr>
          <p:spPr>
            <a:xfrm>
              <a:off x="6978453" y="2078805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018" name="Line 177"/>
            <p:cNvSpPr/>
            <p:nvPr/>
          </p:nvSpPr>
          <p:spPr>
            <a:xfrm flipH="1" flipV="1">
              <a:off x="6900553" y="2250901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19" name="Line 178"/>
            <p:cNvSpPr/>
            <p:nvPr/>
          </p:nvSpPr>
          <p:spPr>
            <a:xfrm flipH="1" flipV="1">
              <a:off x="7052953" y="225248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20" name="AutoShape 179"/>
            <p:cNvSpPr/>
            <p:nvPr/>
          </p:nvSpPr>
          <p:spPr>
            <a:xfrm flipH="1">
              <a:off x="6062465" y="286144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021" name="AutoShape 180"/>
            <p:cNvSpPr/>
            <p:nvPr/>
          </p:nvSpPr>
          <p:spPr>
            <a:xfrm flipH="1">
              <a:off x="6214865" y="286144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022" name="Line 181"/>
            <p:cNvSpPr/>
            <p:nvPr/>
          </p:nvSpPr>
          <p:spPr>
            <a:xfrm flipV="1">
              <a:off x="6138236" y="2609676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23" name="Line 182"/>
            <p:cNvSpPr/>
            <p:nvPr/>
          </p:nvSpPr>
          <p:spPr>
            <a:xfrm flipV="1">
              <a:off x="6290636" y="260808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24" name="AutoShape 183"/>
            <p:cNvSpPr/>
            <p:nvPr/>
          </p:nvSpPr>
          <p:spPr>
            <a:xfrm flipH="1">
              <a:off x="6367265" y="286144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025" name="AutoShape 184"/>
            <p:cNvSpPr/>
            <p:nvPr/>
          </p:nvSpPr>
          <p:spPr>
            <a:xfrm flipH="1">
              <a:off x="6519665" y="286144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026" name="AutoShape 185"/>
            <p:cNvSpPr/>
            <p:nvPr/>
          </p:nvSpPr>
          <p:spPr>
            <a:xfrm flipH="1">
              <a:off x="6672065" y="286144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027" name="AutoShape 186"/>
            <p:cNvSpPr/>
            <p:nvPr/>
          </p:nvSpPr>
          <p:spPr>
            <a:xfrm flipH="1">
              <a:off x="6824465" y="286144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028" name="AutoShape 187"/>
            <p:cNvSpPr/>
            <p:nvPr/>
          </p:nvSpPr>
          <p:spPr>
            <a:xfrm flipH="1">
              <a:off x="6976865" y="286144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029" name="Line 188"/>
            <p:cNvSpPr/>
            <p:nvPr/>
          </p:nvSpPr>
          <p:spPr>
            <a:xfrm flipV="1">
              <a:off x="6443036" y="2612851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30" name="Line 189"/>
            <p:cNvSpPr/>
            <p:nvPr/>
          </p:nvSpPr>
          <p:spPr>
            <a:xfrm flipV="1">
              <a:off x="6595436" y="2617613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31" name="Line 190"/>
            <p:cNvSpPr/>
            <p:nvPr/>
          </p:nvSpPr>
          <p:spPr>
            <a:xfrm flipV="1">
              <a:off x="6747836" y="2617613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32" name="Line 191"/>
            <p:cNvSpPr/>
            <p:nvPr/>
          </p:nvSpPr>
          <p:spPr>
            <a:xfrm flipV="1">
              <a:off x="6900236" y="2616026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33" name="Line 192"/>
            <p:cNvSpPr/>
            <p:nvPr/>
          </p:nvSpPr>
          <p:spPr>
            <a:xfrm flipV="1">
              <a:off x="7052636" y="261443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34" name="AutoShape 193"/>
            <p:cNvSpPr/>
            <p:nvPr/>
          </p:nvSpPr>
          <p:spPr>
            <a:xfrm>
              <a:off x="7592815" y="2078805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035" name="AutoShape 194"/>
            <p:cNvSpPr/>
            <p:nvPr/>
          </p:nvSpPr>
          <p:spPr>
            <a:xfrm>
              <a:off x="7745215" y="2078805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036" name="AutoShape 195"/>
            <p:cNvSpPr/>
            <p:nvPr/>
          </p:nvSpPr>
          <p:spPr>
            <a:xfrm>
              <a:off x="7897615" y="2078805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037" name="Line 196"/>
            <p:cNvSpPr/>
            <p:nvPr/>
          </p:nvSpPr>
          <p:spPr>
            <a:xfrm flipH="1" flipV="1">
              <a:off x="7667316" y="2250901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38" name="Line 197"/>
            <p:cNvSpPr/>
            <p:nvPr/>
          </p:nvSpPr>
          <p:spPr>
            <a:xfrm flipH="1" flipV="1">
              <a:off x="7819716" y="225248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39" name="Line 198"/>
            <p:cNvSpPr/>
            <p:nvPr/>
          </p:nvSpPr>
          <p:spPr>
            <a:xfrm flipH="1" flipV="1">
              <a:off x="7972116" y="2254076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40" name="AutoShape 199"/>
            <p:cNvSpPr/>
            <p:nvPr/>
          </p:nvSpPr>
          <p:spPr>
            <a:xfrm>
              <a:off x="7135615" y="2078805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041" name="AutoShape 200"/>
            <p:cNvSpPr/>
            <p:nvPr/>
          </p:nvSpPr>
          <p:spPr>
            <a:xfrm>
              <a:off x="7288015" y="2078805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042" name="AutoShape 201"/>
            <p:cNvSpPr/>
            <p:nvPr/>
          </p:nvSpPr>
          <p:spPr>
            <a:xfrm>
              <a:off x="7440415" y="2078805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043" name="Line 202"/>
            <p:cNvSpPr/>
            <p:nvPr/>
          </p:nvSpPr>
          <p:spPr>
            <a:xfrm flipH="1" flipV="1">
              <a:off x="7210116" y="2247726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44" name="Line 203"/>
            <p:cNvSpPr/>
            <p:nvPr/>
          </p:nvSpPr>
          <p:spPr>
            <a:xfrm flipH="1" flipV="1">
              <a:off x="7362516" y="225248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45" name="Line 204"/>
            <p:cNvSpPr/>
            <p:nvPr/>
          </p:nvSpPr>
          <p:spPr>
            <a:xfrm flipH="1" flipV="1">
              <a:off x="7514916" y="2254076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46" name="AutoShape 205"/>
            <p:cNvSpPr/>
            <p:nvPr/>
          </p:nvSpPr>
          <p:spPr>
            <a:xfrm flipH="1">
              <a:off x="7888090" y="2863030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047" name="Line 206"/>
            <p:cNvSpPr/>
            <p:nvPr/>
          </p:nvSpPr>
          <p:spPr>
            <a:xfrm flipV="1">
              <a:off x="7963860" y="2612851"/>
              <a:ext cx="2131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48" name="AutoShape 207"/>
            <p:cNvSpPr/>
            <p:nvPr/>
          </p:nvSpPr>
          <p:spPr>
            <a:xfrm flipH="1">
              <a:off x="7280078" y="2858267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049" name="AutoShape 208"/>
            <p:cNvSpPr/>
            <p:nvPr/>
          </p:nvSpPr>
          <p:spPr>
            <a:xfrm flipH="1">
              <a:off x="7432478" y="2858267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050" name="AutoShape 209"/>
            <p:cNvSpPr/>
            <p:nvPr/>
          </p:nvSpPr>
          <p:spPr>
            <a:xfrm flipH="1">
              <a:off x="7584878" y="2858267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051" name="Line 210"/>
            <p:cNvSpPr/>
            <p:nvPr/>
          </p:nvSpPr>
          <p:spPr>
            <a:xfrm flipV="1">
              <a:off x="7355848" y="2612851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52" name="Line 211"/>
            <p:cNvSpPr/>
            <p:nvPr/>
          </p:nvSpPr>
          <p:spPr>
            <a:xfrm flipV="1">
              <a:off x="7508248" y="2611263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53" name="Line 212"/>
            <p:cNvSpPr/>
            <p:nvPr/>
          </p:nvSpPr>
          <p:spPr>
            <a:xfrm flipV="1">
              <a:off x="7660648" y="2601738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54" name="AutoShape 213"/>
            <p:cNvSpPr/>
            <p:nvPr/>
          </p:nvSpPr>
          <p:spPr>
            <a:xfrm flipH="1">
              <a:off x="7737278" y="2864617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055" name="Line 214"/>
            <p:cNvSpPr/>
            <p:nvPr/>
          </p:nvSpPr>
          <p:spPr>
            <a:xfrm flipV="1">
              <a:off x="7810585" y="2602533"/>
              <a:ext cx="2293" cy="246052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56" name="AutoShape 215"/>
            <p:cNvSpPr/>
            <p:nvPr/>
          </p:nvSpPr>
          <p:spPr>
            <a:xfrm flipH="1">
              <a:off x="7138790" y="2856680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057" name="Line 216"/>
            <p:cNvSpPr/>
            <p:nvPr/>
          </p:nvSpPr>
          <p:spPr>
            <a:xfrm flipV="1">
              <a:off x="7214561" y="2611263"/>
              <a:ext cx="2130" cy="22859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58" name="AutoShape 217"/>
            <p:cNvSpPr/>
            <p:nvPr/>
          </p:nvSpPr>
          <p:spPr>
            <a:xfrm rot="20356956">
              <a:off x="447479" y="3739330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059" name="AutoShape 218"/>
            <p:cNvSpPr/>
            <p:nvPr/>
          </p:nvSpPr>
          <p:spPr>
            <a:xfrm rot="20356956">
              <a:off x="590354" y="3686942"/>
              <a:ext cx="152400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060" name="AutoShape 219"/>
            <p:cNvSpPr/>
            <p:nvPr/>
          </p:nvSpPr>
          <p:spPr>
            <a:xfrm rot="20356956">
              <a:off x="734816" y="3632967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061" name="Line 220"/>
            <p:cNvSpPr/>
            <p:nvPr/>
          </p:nvSpPr>
          <p:spPr>
            <a:xfrm flipH="1" flipV="1">
              <a:off x="556271" y="3906717"/>
              <a:ext cx="82858" cy="213057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62" name="Line 221"/>
            <p:cNvSpPr/>
            <p:nvPr/>
          </p:nvSpPr>
          <p:spPr>
            <a:xfrm flipH="1" flipV="1">
              <a:off x="699146" y="3854330"/>
              <a:ext cx="82858" cy="213056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63" name="Line 222"/>
            <p:cNvSpPr/>
            <p:nvPr/>
          </p:nvSpPr>
          <p:spPr>
            <a:xfrm flipH="1" flipV="1">
              <a:off x="842021" y="3801942"/>
              <a:ext cx="82858" cy="213057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64" name="AutoShape 223"/>
            <p:cNvSpPr/>
            <p:nvPr/>
          </p:nvSpPr>
          <p:spPr>
            <a:xfrm rot="20356956">
              <a:off x="22029" y="390284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065" name="AutoShape 224"/>
            <p:cNvSpPr/>
            <p:nvPr/>
          </p:nvSpPr>
          <p:spPr>
            <a:xfrm rot="20356956">
              <a:off x="163316" y="3848867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066" name="AutoShape 225"/>
            <p:cNvSpPr/>
            <p:nvPr/>
          </p:nvSpPr>
          <p:spPr>
            <a:xfrm rot="20356956">
              <a:off x="306191" y="3793305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067" name="Line 226"/>
            <p:cNvSpPr/>
            <p:nvPr/>
          </p:nvSpPr>
          <p:spPr>
            <a:xfrm flipH="1" flipV="1">
              <a:off x="129233" y="4065467"/>
              <a:ext cx="82858" cy="213057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68" name="Line 227"/>
            <p:cNvSpPr/>
            <p:nvPr/>
          </p:nvSpPr>
          <p:spPr>
            <a:xfrm flipH="1" flipV="1">
              <a:off x="272108" y="4016255"/>
              <a:ext cx="82858" cy="213056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69" name="Line 228"/>
            <p:cNvSpPr/>
            <p:nvPr/>
          </p:nvSpPr>
          <p:spPr>
            <a:xfrm flipH="1" flipV="1">
              <a:off x="416571" y="3963867"/>
              <a:ext cx="82858" cy="213057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70" name="AutoShape 229"/>
            <p:cNvSpPr/>
            <p:nvPr/>
          </p:nvSpPr>
          <p:spPr>
            <a:xfrm rot="1437471" flipH="1">
              <a:off x="1761928" y="1478730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071" name="Line 230"/>
            <p:cNvSpPr/>
            <p:nvPr/>
          </p:nvSpPr>
          <p:spPr>
            <a:xfrm flipV="1">
              <a:off x="1877047" y="1258137"/>
              <a:ext cx="94769" cy="208033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72" name="AutoShape 231"/>
            <p:cNvSpPr/>
            <p:nvPr/>
          </p:nvSpPr>
          <p:spPr>
            <a:xfrm rot="1437471" flipH="1">
              <a:off x="1207891" y="1227905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073" name="AutoShape 232"/>
            <p:cNvSpPr/>
            <p:nvPr/>
          </p:nvSpPr>
          <p:spPr>
            <a:xfrm rot="1437471" flipH="1">
              <a:off x="1347591" y="1289817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074" name="AutoShape 233"/>
            <p:cNvSpPr/>
            <p:nvPr/>
          </p:nvSpPr>
          <p:spPr>
            <a:xfrm rot="1437471" flipH="1">
              <a:off x="1487291" y="1351730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075" name="Line 234"/>
            <p:cNvSpPr/>
            <p:nvPr/>
          </p:nvSpPr>
          <p:spPr>
            <a:xfrm flipV="1">
              <a:off x="1323010" y="1010487"/>
              <a:ext cx="94769" cy="208033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76" name="Line 235"/>
            <p:cNvSpPr/>
            <p:nvPr/>
          </p:nvSpPr>
          <p:spPr>
            <a:xfrm flipV="1">
              <a:off x="1462710" y="1070812"/>
              <a:ext cx="94769" cy="208033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77" name="Line 236"/>
            <p:cNvSpPr/>
            <p:nvPr/>
          </p:nvSpPr>
          <p:spPr>
            <a:xfrm flipV="1">
              <a:off x="1603997" y="1124787"/>
              <a:ext cx="94769" cy="208033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78" name="AutoShape 237"/>
            <p:cNvSpPr/>
            <p:nvPr/>
          </p:nvSpPr>
          <p:spPr>
            <a:xfrm rot="1437471" flipH="1">
              <a:off x="1623816" y="1418405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079" name="Line 238"/>
            <p:cNvSpPr/>
            <p:nvPr/>
          </p:nvSpPr>
          <p:spPr>
            <a:xfrm flipV="1">
              <a:off x="1734521" y="1186692"/>
              <a:ext cx="102008" cy="223923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80" name="AutoShape 239"/>
            <p:cNvSpPr/>
            <p:nvPr/>
          </p:nvSpPr>
          <p:spPr>
            <a:xfrm rot="1437471" flipH="1">
              <a:off x="1079303" y="1169167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081" name="Line 240"/>
            <p:cNvSpPr/>
            <p:nvPr/>
          </p:nvSpPr>
          <p:spPr>
            <a:xfrm flipV="1">
              <a:off x="1192835" y="951750"/>
              <a:ext cx="94769" cy="208032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82" name="AutoShape 241"/>
            <p:cNvSpPr/>
            <p:nvPr/>
          </p:nvSpPr>
          <p:spPr>
            <a:xfrm rot="1437471" flipH="1">
              <a:off x="931666" y="1097730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083" name="Line 242"/>
            <p:cNvSpPr/>
            <p:nvPr/>
          </p:nvSpPr>
          <p:spPr>
            <a:xfrm flipV="1">
              <a:off x="1046785" y="877137"/>
              <a:ext cx="94769" cy="208033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84" name="AutoShape 243"/>
            <p:cNvSpPr/>
            <p:nvPr/>
          </p:nvSpPr>
          <p:spPr>
            <a:xfrm rot="1437471" flipH="1">
              <a:off x="377629" y="846905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085" name="AutoShape 244"/>
            <p:cNvSpPr/>
            <p:nvPr/>
          </p:nvSpPr>
          <p:spPr>
            <a:xfrm rot="1437471" flipH="1">
              <a:off x="517329" y="908817"/>
              <a:ext cx="152400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086" name="AutoShape 245"/>
            <p:cNvSpPr/>
            <p:nvPr/>
          </p:nvSpPr>
          <p:spPr>
            <a:xfrm rot="1437471" flipH="1">
              <a:off x="657029" y="970730"/>
              <a:ext cx="152400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087" name="Line 246"/>
            <p:cNvSpPr/>
            <p:nvPr/>
          </p:nvSpPr>
          <p:spPr>
            <a:xfrm flipV="1">
              <a:off x="492747" y="629487"/>
              <a:ext cx="94769" cy="208033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88" name="Line 247"/>
            <p:cNvSpPr/>
            <p:nvPr/>
          </p:nvSpPr>
          <p:spPr>
            <a:xfrm flipV="1">
              <a:off x="632447" y="689812"/>
              <a:ext cx="94769" cy="208033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89" name="Line 248"/>
            <p:cNvSpPr/>
            <p:nvPr/>
          </p:nvSpPr>
          <p:spPr>
            <a:xfrm flipV="1">
              <a:off x="773735" y="743787"/>
              <a:ext cx="94769" cy="208033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90" name="AutoShape 249"/>
            <p:cNvSpPr/>
            <p:nvPr/>
          </p:nvSpPr>
          <p:spPr>
            <a:xfrm rot="1437471" flipH="1">
              <a:off x="793553" y="1037405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091" name="Line 250"/>
            <p:cNvSpPr/>
            <p:nvPr/>
          </p:nvSpPr>
          <p:spPr>
            <a:xfrm flipV="1">
              <a:off x="904259" y="805692"/>
              <a:ext cx="102008" cy="223923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92" name="AutoShape 251"/>
            <p:cNvSpPr/>
            <p:nvPr/>
          </p:nvSpPr>
          <p:spPr>
            <a:xfrm rot="1437471" flipH="1">
              <a:off x="249041" y="788167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093" name="Line 252"/>
            <p:cNvSpPr/>
            <p:nvPr/>
          </p:nvSpPr>
          <p:spPr>
            <a:xfrm flipV="1">
              <a:off x="362572" y="570750"/>
              <a:ext cx="94769" cy="208032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94" name="AutoShape 253"/>
            <p:cNvSpPr/>
            <p:nvPr/>
          </p:nvSpPr>
          <p:spPr>
            <a:xfrm rot="1437471" flipH="1">
              <a:off x="112516" y="719905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095" name="Line 254"/>
            <p:cNvSpPr/>
            <p:nvPr/>
          </p:nvSpPr>
          <p:spPr>
            <a:xfrm flipV="1">
              <a:off x="226047" y="502487"/>
              <a:ext cx="94769" cy="208033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96" name="AutoShape 255"/>
            <p:cNvSpPr/>
            <p:nvPr/>
          </p:nvSpPr>
          <p:spPr>
            <a:xfrm rot="20356956">
              <a:off x="1301553" y="3417067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097" name="AutoShape 256"/>
            <p:cNvSpPr/>
            <p:nvPr/>
          </p:nvSpPr>
          <p:spPr>
            <a:xfrm rot="20356956">
              <a:off x="1444428" y="3364680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098" name="AutoShape 257"/>
            <p:cNvSpPr/>
            <p:nvPr/>
          </p:nvSpPr>
          <p:spPr>
            <a:xfrm rot="20356956">
              <a:off x="1588891" y="3310705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099" name="Line 258"/>
            <p:cNvSpPr/>
            <p:nvPr/>
          </p:nvSpPr>
          <p:spPr>
            <a:xfrm flipH="1" flipV="1">
              <a:off x="1410345" y="3584455"/>
              <a:ext cx="82859" cy="213056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00" name="Line 259"/>
            <p:cNvSpPr/>
            <p:nvPr/>
          </p:nvSpPr>
          <p:spPr>
            <a:xfrm flipH="1" flipV="1">
              <a:off x="1553220" y="3532067"/>
              <a:ext cx="82859" cy="213057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01" name="Line 260"/>
            <p:cNvSpPr/>
            <p:nvPr/>
          </p:nvSpPr>
          <p:spPr>
            <a:xfrm flipH="1" flipV="1">
              <a:off x="1696095" y="3479680"/>
              <a:ext cx="82859" cy="213056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02" name="AutoShape 261"/>
            <p:cNvSpPr/>
            <p:nvPr/>
          </p:nvSpPr>
          <p:spPr>
            <a:xfrm rot="20356956">
              <a:off x="876103" y="3580580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103" name="AutoShape 262"/>
            <p:cNvSpPr/>
            <p:nvPr/>
          </p:nvSpPr>
          <p:spPr>
            <a:xfrm rot="20356956">
              <a:off x="1017391" y="353454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104" name="AutoShape 263"/>
            <p:cNvSpPr/>
            <p:nvPr/>
          </p:nvSpPr>
          <p:spPr>
            <a:xfrm rot="20356956">
              <a:off x="1160266" y="347104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105" name="Line 264"/>
            <p:cNvSpPr/>
            <p:nvPr/>
          </p:nvSpPr>
          <p:spPr>
            <a:xfrm flipH="1" flipV="1">
              <a:off x="983308" y="3743205"/>
              <a:ext cx="82858" cy="213056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06" name="Line 265"/>
            <p:cNvSpPr/>
            <p:nvPr/>
          </p:nvSpPr>
          <p:spPr>
            <a:xfrm flipH="1" flipV="1">
              <a:off x="1126183" y="3693992"/>
              <a:ext cx="82858" cy="213057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07" name="Line 266"/>
            <p:cNvSpPr/>
            <p:nvPr/>
          </p:nvSpPr>
          <p:spPr>
            <a:xfrm flipH="1" flipV="1">
              <a:off x="1270645" y="3641605"/>
              <a:ext cx="82859" cy="213056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08" name="AutoShape 267"/>
            <p:cNvSpPr/>
            <p:nvPr/>
          </p:nvSpPr>
          <p:spPr>
            <a:xfrm rot="20356956">
              <a:off x="2168328" y="3104330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109" name="AutoShape 268"/>
            <p:cNvSpPr/>
            <p:nvPr/>
          </p:nvSpPr>
          <p:spPr>
            <a:xfrm rot="20356956">
              <a:off x="2311203" y="3051942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110" name="AutoShape 269"/>
            <p:cNvSpPr/>
            <p:nvPr/>
          </p:nvSpPr>
          <p:spPr>
            <a:xfrm rot="20356956">
              <a:off x="2455666" y="2990030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111" name="Line 270"/>
            <p:cNvSpPr/>
            <p:nvPr/>
          </p:nvSpPr>
          <p:spPr>
            <a:xfrm flipH="1" flipV="1">
              <a:off x="2277120" y="3263780"/>
              <a:ext cx="82859" cy="213056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12" name="Line 271"/>
            <p:cNvSpPr/>
            <p:nvPr/>
          </p:nvSpPr>
          <p:spPr>
            <a:xfrm flipH="1" flipV="1">
              <a:off x="2419995" y="3211392"/>
              <a:ext cx="82859" cy="213057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13" name="Line 272"/>
            <p:cNvSpPr/>
            <p:nvPr/>
          </p:nvSpPr>
          <p:spPr>
            <a:xfrm flipH="1" flipV="1">
              <a:off x="2562870" y="3159005"/>
              <a:ext cx="82859" cy="213056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14" name="AutoShape 273"/>
            <p:cNvSpPr/>
            <p:nvPr/>
          </p:nvSpPr>
          <p:spPr>
            <a:xfrm rot="20356956">
              <a:off x="1742878" y="3259905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115" name="AutoShape 274"/>
            <p:cNvSpPr/>
            <p:nvPr/>
          </p:nvSpPr>
          <p:spPr>
            <a:xfrm rot="20356956">
              <a:off x="1884166" y="3213867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116" name="AutoShape 275"/>
            <p:cNvSpPr/>
            <p:nvPr/>
          </p:nvSpPr>
          <p:spPr>
            <a:xfrm rot="20356956">
              <a:off x="2027041" y="3158305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117" name="Line 276"/>
            <p:cNvSpPr/>
            <p:nvPr/>
          </p:nvSpPr>
          <p:spPr>
            <a:xfrm flipH="1" flipV="1">
              <a:off x="1851670" y="3424117"/>
              <a:ext cx="82859" cy="213057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18" name="Line 277"/>
            <p:cNvSpPr/>
            <p:nvPr/>
          </p:nvSpPr>
          <p:spPr>
            <a:xfrm flipH="1" flipV="1">
              <a:off x="1992958" y="3373317"/>
              <a:ext cx="82858" cy="213057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19" name="Line 278"/>
            <p:cNvSpPr/>
            <p:nvPr/>
          </p:nvSpPr>
          <p:spPr>
            <a:xfrm flipH="1" flipV="1">
              <a:off x="2137420" y="3320930"/>
              <a:ext cx="82859" cy="213056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20" name="AutoShape 279"/>
            <p:cNvSpPr/>
            <p:nvPr/>
          </p:nvSpPr>
          <p:spPr>
            <a:xfrm rot="20356956">
              <a:off x="2604891" y="2942405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121" name="AutoShape 280"/>
            <p:cNvSpPr/>
            <p:nvPr/>
          </p:nvSpPr>
          <p:spPr>
            <a:xfrm rot="20356956">
              <a:off x="2746178" y="2888430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122" name="AutoShape 281"/>
            <p:cNvSpPr/>
            <p:nvPr/>
          </p:nvSpPr>
          <p:spPr>
            <a:xfrm rot="20356956">
              <a:off x="2889053" y="2832867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123" name="Line 282"/>
            <p:cNvSpPr/>
            <p:nvPr/>
          </p:nvSpPr>
          <p:spPr>
            <a:xfrm flipH="1" flipV="1">
              <a:off x="2712095" y="3105030"/>
              <a:ext cx="82859" cy="213056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24" name="Line 283"/>
            <p:cNvSpPr/>
            <p:nvPr/>
          </p:nvSpPr>
          <p:spPr>
            <a:xfrm flipH="1" flipV="1">
              <a:off x="2854970" y="3055817"/>
              <a:ext cx="82859" cy="213057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25" name="Line 284"/>
            <p:cNvSpPr/>
            <p:nvPr/>
          </p:nvSpPr>
          <p:spPr>
            <a:xfrm flipH="1" flipV="1">
              <a:off x="2999433" y="3003430"/>
              <a:ext cx="82858" cy="213056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26" name="AutoShape 285"/>
            <p:cNvSpPr/>
            <p:nvPr/>
          </p:nvSpPr>
          <p:spPr>
            <a:xfrm rot="1437471" flipH="1">
              <a:off x="3444678" y="2202630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127" name="Line 286"/>
            <p:cNvSpPr/>
            <p:nvPr/>
          </p:nvSpPr>
          <p:spPr>
            <a:xfrm flipV="1">
              <a:off x="3559797" y="1982037"/>
              <a:ext cx="94769" cy="208033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28" name="AutoShape 287"/>
            <p:cNvSpPr/>
            <p:nvPr/>
          </p:nvSpPr>
          <p:spPr>
            <a:xfrm rot="1437471" flipH="1">
              <a:off x="2890641" y="1951805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129" name="AutoShape 288"/>
            <p:cNvSpPr/>
            <p:nvPr/>
          </p:nvSpPr>
          <p:spPr>
            <a:xfrm rot="1437471" flipH="1">
              <a:off x="3030341" y="2013717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130" name="AutoShape 289"/>
            <p:cNvSpPr/>
            <p:nvPr/>
          </p:nvSpPr>
          <p:spPr>
            <a:xfrm rot="1437471" flipH="1">
              <a:off x="3170041" y="2075630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131" name="Line 290"/>
            <p:cNvSpPr/>
            <p:nvPr/>
          </p:nvSpPr>
          <p:spPr>
            <a:xfrm flipV="1">
              <a:off x="3005760" y="1734387"/>
              <a:ext cx="94769" cy="208033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32" name="Line 291"/>
            <p:cNvSpPr/>
            <p:nvPr/>
          </p:nvSpPr>
          <p:spPr>
            <a:xfrm flipV="1">
              <a:off x="3142285" y="1805825"/>
              <a:ext cx="94769" cy="208032"/>
            </a:xfrm>
            <a:prstGeom prst="line">
              <a:avLst/>
            </a:prstGeom>
            <a:noFill/>
            <a:ln w="76200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33" name="Line 292"/>
            <p:cNvSpPr/>
            <p:nvPr/>
          </p:nvSpPr>
          <p:spPr>
            <a:xfrm flipV="1">
              <a:off x="3286747" y="1848687"/>
              <a:ext cx="94769" cy="208033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34" name="AutoShape 293"/>
            <p:cNvSpPr/>
            <p:nvPr/>
          </p:nvSpPr>
          <p:spPr>
            <a:xfrm rot="1437471" flipH="1">
              <a:off x="3306566" y="2142305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135" name="Line 294"/>
            <p:cNvSpPr/>
            <p:nvPr/>
          </p:nvSpPr>
          <p:spPr>
            <a:xfrm flipV="1">
              <a:off x="3417271" y="1910592"/>
              <a:ext cx="102008" cy="223923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36" name="AutoShape 295"/>
            <p:cNvSpPr/>
            <p:nvPr/>
          </p:nvSpPr>
          <p:spPr>
            <a:xfrm rot="1437471" flipH="1">
              <a:off x="2762053" y="1893067"/>
              <a:ext cx="152401" cy="152401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137" name="Line 296"/>
            <p:cNvSpPr/>
            <p:nvPr/>
          </p:nvSpPr>
          <p:spPr>
            <a:xfrm flipV="1">
              <a:off x="2875585" y="1675650"/>
              <a:ext cx="94769" cy="208032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38" name="Line 297"/>
            <p:cNvSpPr/>
            <p:nvPr/>
          </p:nvSpPr>
          <p:spPr>
            <a:xfrm flipH="1" flipV="1">
              <a:off x="2106417" y="1642242"/>
              <a:ext cx="533400" cy="228601"/>
            </a:xfrm>
            <a:prstGeom prst="line">
              <a:avLst/>
            </a:prstGeom>
            <a:noFill/>
            <a:ln w="57150" cap="flat">
              <a:solidFill>
                <a:srgbClr val="FF993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39" name="Line 298"/>
            <p:cNvSpPr/>
            <p:nvPr/>
          </p:nvSpPr>
          <p:spPr>
            <a:xfrm flipV="1">
              <a:off x="3173216" y="2609030"/>
              <a:ext cx="609600" cy="228601"/>
            </a:xfrm>
            <a:prstGeom prst="line">
              <a:avLst/>
            </a:prstGeom>
            <a:noFill/>
            <a:ln w="57150" cap="flat">
              <a:solidFill>
                <a:srgbClr val="FF993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141" name="Rectangle 300"/>
          <p:cNvSpPr txBox="1"/>
          <p:nvPr/>
        </p:nvSpPr>
        <p:spPr>
          <a:xfrm>
            <a:off x="2286000" y="5486400"/>
            <a:ext cx="6629400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Where, instead, complementary DNA at bottom can grow continuously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Footer Placeholder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144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Yielding final more complex procedure:</a:t>
            </a:r>
          </a:p>
        </p:txBody>
      </p:sp>
      <p:sp>
        <p:nvSpPr>
          <p:cNvPr id="1145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2971800"/>
            <a:ext cx="8534400" cy="3276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600" b="1">
                <a:latin typeface="+mj-lt"/>
                <a:ea typeface="+mj-ea"/>
                <a:cs typeface="+mj-cs"/>
                <a:sym typeface="Arial"/>
              </a:defRPr>
            </a:pPr>
            <a:r>
              <a:t>Gyrase</a:t>
            </a:r>
            <a:r>
              <a:rPr b="0"/>
              <a:t> (Topoisomerase) to untwist incoming DNA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 b="1">
                <a:latin typeface="+mj-lt"/>
                <a:ea typeface="+mj-ea"/>
                <a:cs typeface="+mj-cs"/>
                <a:sym typeface="Arial"/>
              </a:defRPr>
            </a:pPr>
            <a:r>
              <a:t>Helicase</a:t>
            </a:r>
            <a:r>
              <a:rPr b="0"/>
              <a:t> to split strands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 b="1">
                <a:latin typeface="+mj-lt"/>
                <a:ea typeface="+mj-ea"/>
                <a:cs typeface="+mj-cs"/>
                <a:sym typeface="Arial"/>
              </a:defRPr>
            </a:pPr>
            <a:r>
              <a:t>SSB</a:t>
            </a:r>
            <a:r>
              <a:rPr b="0"/>
              <a:t> (single strand binding proteins) to stabilize separate strands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 b="1">
                <a:latin typeface="+mj-lt"/>
                <a:ea typeface="+mj-ea"/>
                <a:cs typeface="+mj-cs"/>
                <a:sym typeface="Arial"/>
              </a:defRPr>
            </a:pPr>
            <a:r>
              <a:t>Primase</a:t>
            </a:r>
            <a:r>
              <a:rPr b="0"/>
              <a:t> to initiate growth of new strand segment (provides template / attachment point)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 b="1">
                <a:latin typeface="+mj-lt"/>
                <a:ea typeface="+mj-ea"/>
                <a:cs typeface="+mj-cs"/>
                <a:sym typeface="Arial"/>
              </a:defRPr>
            </a:pPr>
            <a:r>
              <a:t>DNA polymerase III</a:t>
            </a:r>
            <a:r>
              <a:rPr b="0"/>
              <a:t> to add nucleotide units at growing end of new strands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 b="1">
                <a:latin typeface="+mj-lt"/>
                <a:ea typeface="+mj-ea"/>
                <a:cs typeface="+mj-cs"/>
                <a:sym typeface="Arial"/>
              </a:defRPr>
            </a:pPr>
            <a:r>
              <a:t>DNA polymerase I</a:t>
            </a:r>
            <a:r>
              <a:rPr b="0"/>
              <a:t> to remove Primase where Okazaki segments grow together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 b="1">
                <a:latin typeface="+mj-lt"/>
                <a:ea typeface="+mj-ea"/>
                <a:cs typeface="+mj-cs"/>
                <a:sym typeface="Arial"/>
              </a:defRPr>
            </a:pPr>
            <a:r>
              <a:t>DNA Ligase</a:t>
            </a:r>
            <a:r>
              <a:rPr b="0"/>
              <a:t> to then knit together seam between Okazaki segments</a:t>
            </a:r>
          </a:p>
        </p:txBody>
      </p:sp>
      <p:pic>
        <p:nvPicPr>
          <p:cNvPr id="1146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685800"/>
            <a:ext cx="6019800" cy="2170114"/>
          </a:xfrm>
          <a:prstGeom prst="rect">
            <a:avLst/>
          </a:prstGeom>
          <a:ln w="12700">
            <a:miter lim="400000"/>
          </a:ln>
        </p:spPr>
      </p:pic>
      <p:sp>
        <p:nvSpPr>
          <p:cNvPr id="1147" name="Rectangle 6"/>
          <p:cNvSpPr txBox="1"/>
          <p:nvPr/>
        </p:nvSpPr>
        <p:spPr>
          <a:xfrm>
            <a:off x="6781800" y="1600200"/>
            <a:ext cx="2133600" cy="483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2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(from World of the Cell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2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figure 15.1)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Footer Placeholder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150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228600" y="5715000"/>
            <a:ext cx="8686800" cy="762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200"/>
              </a:spcBef>
              <a:defRPr sz="1200"/>
            </a:pPr>
            <a:r>
              <a:t>From: www.youtube.com/watch?v=5UoKYGKxxMI&amp;feature=related</a:t>
            </a:r>
          </a:p>
          <a:p>
            <a:pPr algn="ctr">
              <a:defRPr sz="600"/>
            </a:pPr>
            <a:endParaRPr/>
          </a:p>
          <a:p>
            <a:pPr algn="ctr">
              <a:spcBef>
                <a:spcPts val="200"/>
              </a:spcBef>
              <a:defRPr sz="1100"/>
            </a:pPr>
            <a:r>
              <a:t>(or for cached version of 2</a:t>
            </a:r>
            <a:r>
              <a:rPr baseline="30000"/>
              <a:t>nd</a:t>
            </a:r>
            <a:r>
              <a:t> part see supporting webpage: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DNA Self-Assembly - Supporting Materials – DNA_packing_and_replication</a:t>
            </a:r>
            <a:r>
              <a:t>)</a:t>
            </a:r>
          </a:p>
        </p:txBody>
      </p:sp>
      <p:sp>
        <p:nvSpPr>
          <p:cNvPr id="1151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Or as an animation:</a:t>
            </a:r>
          </a:p>
        </p:txBody>
      </p:sp>
      <p:pic>
        <p:nvPicPr>
          <p:cNvPr id="1152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6400" y="838200"/>
            <a:ext cx="5892800" cy="4483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pic>
        <p:nvPicPr>
          <p:cNvPr id="1155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81400" y="3124200"/>
            <a:ext cx="2779714" cy="2895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6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DNA Self-Assembly Task #2: RNA "Transcription"</a:t>
            </a:r>
          </a:p>
        </p:txBody>
      </p:sp>
      <p:sp>
        <p:nvSpPr>
          <p:cNvPr id="1157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304800" y="990600"/>
            <a:ext cx="8534400" cy="1600200"/>
          </a:xfrm>
          <a:prstGeom prst="rect">
            <a:avLst/>
          </a:prstGeom>
        </p:spPr>
        <p:txBody>
          <a:bodyPr/>
          <a:lstStyle/>
          <a:p>
            <a:pPr defTabSz="768095">
              <a:spcBef>
                <a:spcPts val="300"/>
              </a:spcBef>
              <a:defRPr sz="1512">
                <a:effectLst>
                  <a:outerShdw blurRad="32004" dist="32004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Here goal is to build complementary </a:t>
            </a:r>
            <a:r>
              <a:rPr u="sng"/>
              <a:t>single</a:t>
            </a:r>
            <a:r>
              <a:t> </a:t>
            </a:r>
            <a:r>
              <a:rPr u="sng"/>
              <a:t>strand </a:t>
            </a:r>
            <a:r>
              <a:t>of "Ribonucleic" acid</a:t>
            </a:r>
          </a:p>
          <a:p>
            <a:pPr defTabSz="768095">
              <a:spcBef>
                <a:spcPts val="300"/>
              </a:spcBef>
              <a:defRPr sz="1175">
                <a:effectLst>
                  <a:outerShdw blurRad="32004" dist="32004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768095">
              <a:spcBef>
                <a:spcPts val="300"/>
              </a:spcBef>
              <a:defRPr sz="1512">
                <a:effectLst>
                  <a:outerShdw blurRad="32004" dist="32004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Difference between Deoxyribonucleic acid (DNA) and Ribonucleic (RNA)?</a:t>
            </a:r>
          </a:p>
          <a:p>
            <a:pPr defTabSz="768095">
              <a:spcBef>
                <a:spcPts val="300"/>
              </a:spcBef>
              <a:defRPr sz="756">
                <a:effectLst>
                  <a:outerShdw blurRad="32004" dist="32004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768095">
              <a:spcBef>
                <a:spcPts val="300"/>
              </a:spcBef>
              <a:defRPr sz="1512">
                <a:effectLst>
                  <a:outerShdw blurRad="32004" dist="32004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 sz="1344"/>
              <a:t>1) "Deoxy"  - That is, in ribose of RNA the OH group is NOT removed</a:t>
            </a:r>
          </a:p>
          <a:p>
            <a:pPr defTabSz="768095">
              <a:spcBef>
                <a:spcPts val="300"/>
              </a:spcBef>
              <a:defRPr sz="839">
                <a:effectLst>
                  <a:outerShdw blurRad="32004" dist="32004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768095">
              <a:spcBef>
                <a:spcPts val="300"/>
              </a:spcBef>
              <a:defRPr sz="1344">
                <a:effectLst>
                  <a:outerShdw blurRad="32004" dist="32004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2) One of the four bases, Thymine, is replaced by Uracil (U)</a:t>
            </a:r>
          </a:p>
        </p:txBody>
      </p:sp>
      <p:sp>
        <p:nvSpPr>
          <p:cNvPr id="1158" name="Rectangle 6"/>
          <p:cNvSpPr txBox="1"/>
          <p:nvPr/>
        </p:nvSpPr>
        <p:spPr>
          <a:xfrm>
            <a:off x="152400" y="5029200"/>
            <a:ext cx="29718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OH group at ribose site 2</a:t>
            </a:r>
          </a:p>
        </p:txBody>
      </p:sp>
      <p:sp>
        <p:nvSpPr>
          <p:cNvPr id="1159" name="Rectangle 7"/>
          <p:cNvSpPr txBox="1"/>
          <p:nvPr/>
        </p:nvSpPr>
        <p:spPr>
          <a:xfrm>
            <a:off x="6553200" y="3200400"/>
            <a:ext cx="7620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Uracil</a:t>
            </a:r>
          </a:p>
        </p:txBody>
      </p:sp>
      <p:sp>
        <p:nvSpPr>
          <p:cNvPr id="1160" name="Line 8"/>
          <p:cNvSpPr/>
          <p:nvPr/>
        </p:nvSpPr>
        <p:spPr>
          <a:xfrm flipV="1">
            <a:off x="2895600" y="5029199"/>
            <a:ext cx="1981201" cy="152401"/>
          </a:xfrm>
          <a:prstGeom prst="line">
            <a:avLst/>
          </a:prstGeom>
          <a:ln w="381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61" name="Line 9"/>
          <p:cNvSpPr/>
          <p:nvPr/>
        </p:nvSpPr>
        <p:spPr>
          <a:xfrm flipV="1">
            <a:off x="5638800" y="3428999"/>
            <a:ext cx="914401" cy="304801"/>
          </a:xfrm>
          <a:prstGeom prst="line">
            <a:avLst/>
          </a:prstGeom>
          <a:ln w="381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62" name="Text Box 10"/>
          <p:cNvSpPr txBox="1"/>
          <p:nvPr/>
        </p:nvSpPr>
        <p:spPr>
          <a:xfrm>
            <a:off x="2895600" y="6095999"/>
            <a:ext cx="403860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700"/>
              </a:spcBef>
              <a:defRPr sz="1200" b="0">
                <a:solidFill>
                  <a:srgbClr val="FFFFFF"/>
                </a:solidFill>
              </a:defRPr>
            </a:lvl1pPr>
          </a:lstStyle>
          <a:p>
            <a:r>
              <a:t>(modified from Voet &amp; Voet figure 28.1)</a:t>
            </a:r>
          </a:p>
        </p:txBody>
      </p:sp>
      <p:sp>
        <p:nvSpPr>
          <p:cNvPr id="1163" name="Rectangle 11"/>
          <p:cNvSpPr txBox="1"/>
          <p:nvPr/>
        </p:nvSpPr>
        <p:spPr>
          <a:xfrm>
            <a:off x="685800" y="3733800"/>
            <a:ext cx="2209800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sz="1800" b="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Compare with DNA figure in slide 10!</a:t>
            </a:r>
          </a:p>
        </p:txBody>
      </p:sp>
      <p:sp>
        <p:nvSpPr>
          <p:cNvPr id="1164" name="Rectangle 12"/>
          <p:cNvSpPr txBox="1"/>
          <p:nvPr/>
        </p:nvSpPr>
        <p:spPr>
          <a:xfrm>
            <a:off x="5410200" y="4191000"/>
            <a:ext cx="762000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400"/>
              </a:spcBef>
              <a:defRPr sz="1800" b="0">
                <a:solidFill>
                  <a:srgbClr val="FF9933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RNA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167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Easier to synthesize single RNA strand:</a:t>
            </a:r>
          </a:p>
        </p:txBody>
      </p:sp>
      <p:sp>
        <p:nvSpPr>
          <p:cNvPr id="1168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304800" y="685800"/>
            <a:ext cx="8534400" cy="990600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RNA polymerase just untwists DNA for about one turn</a:t>
            </a:r>
          </a:p>
          <a:p>
            <a:pPr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In that space, it assembles leading end of new RNA strand:</a:t>
            </a:r>
          </a:p>
        </p:txBody>
      </p:sp>
      <p:pic>
        <p:nvPicPr>
          <p:cNvPr id="1169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1981200"/>
            <a:ext cx="8305800" cy="2093914"/>
          </a:xfrm>
          <a:prstGeom prst="rect">
            <a:avLst/>
          </a:prstGeom>
          <a:ln w="12700">
            <a:miter lim="400000"/>
          </a:ln>
        </p:spPr>
      </p:pic>
      <p:sp>
        <p:nvSpPr>
          <p:cNvPr id="1170" name="Text Box 7"/>
          <p:cNvSpPr txBox="1"/>
          <p:nvPr/>
        </p:nvSpPr>
        <p:spPr>
          <a:xfrm>
            <a:off x="2590800" y="4190999"/>
            <a:ext cx="403860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700"/>
              </a:spcBef>
              <a:defRPr sz="1200" b="0">
                <a:solidFill>
                  <a:srgbClr val="FFFFFF"/>
                </a:solidFill>
              </a:defRPr>
            </a:lvl1pPr>
          </a:lstStyle>
          <a:p>
            <a:r>
              <a:t>(from Voet &amp; Voet figure 29.12)</a:t>
            </a:r>
          </a:p>
        </p:txBody>
      </p:sp>
      <p:sp>
        <p:nvSpPr>
          <p:cNvPr id="1171" name="Rectangle 8"/>
          <p:cNvSpPr txBox="1"/>
          <p:nvPr/>
        </p:nvSpPr>
        <p:spPr>
          <a:xfrm>
            <a:off x="1981200" y="4876800"/>
            <a:ext cx="6553200" cy="1024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Blue / Green ribbons = DNA being "expressed"</a:t>
            </a:r>
            <a:endParaRPr>
              <a:solidFill>
                <a:srgbClr val="CC3300"/>
              </a:solidFill>
            </a:endParaRPr>
          </a:p>
          <a:p>
            <a:pPr algn="l">
              <a:spcBef>
                <a:spcPts val="6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Red ribbon = RNA complementary to DNA's green strand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Footer Placeholder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174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Reality is not quite so neat:</a:t>
            </a:r>
          </a:p>
        </p:txBody>
      </p:sp>
      <p:sp>
        <p:nvSpPr>
          <p:cNvPr id="1175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685800" y="1676400"/>
            <a:ext cx="3276600" cy="387042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Linked DNA strand (gold) </a:t>
            </a:r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entering from bottom</a:t>
            </a:r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RNA polymerase (blue) </a:t>
            </a:r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at center unwinding DNA</a:t>
            </a:r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Newly created single </a:t>
            </a:r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strand of RNA (green)</a:t>
            </a:r>
          </a:p>
        </p:txBody>
      </p:sp>
      <p:pic>
        <p:nvPicPr>
          <p:cNvPr id="1176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29000" y="1219200"/>
            <a:ext cx="5257800" cy="3775075"/>
          </a:xfrm>
          <a:prstGeom prst="rect">
            <a:avLst/>
          </a:prstGeom>
          <a:ln w="12700">
            <a:miter lim="400000"/>
          </a:ln>
        </p:spPr>
      </p:pic>
      <p:sp>
        <p:nvSpPr>
          <p:cNvPr id="1177" name="Text Box 7"/>
          <p:cNvSpPr txBox="1"/>
          <p:nvPr/>
        </p:nvSpPr>
        <p:spPr>
          <a:xfrm>
            <a:off x="4953000" y="5105399"/>
            <a:ext cx="236220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700"/>
              </a:spcBef>
              <a:defRPr sz="1200" b="0">
                <a:solidFill>
                  <a:srgbClr val="FFFFFF"/>
                </a:solidFill>
              </a:defRPr>
            </a:lvl1pPr>
          </a:lstStyle>
          <a:p>
            <a:r>
              <a:t>(From Wikipedia page on DNA)</a:t>
            </a:r>
          </a:p>
        </p:txBody>
      </p:sp>
      <p:sp>
        <p:nvSpPr>
          <p:cNvPr id="1178" name="Text Box 7"/>
          <p:cNvSpPr txBox="1"/>
          <p:nvPr/>
        </p:nvSpPr>
        <p:spPr>
          <a:xfrm>
            <a:off x="304800" y="5867400"/>
            <a:ext cx="83820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700"/>
              </a:spcBef>
              <a:defRPr sz="1200" b="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Determination of RNA Polymerase's structure (from X-ray diffraction data) earned Roger Kornberg the 2006 Nobel Prize!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181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Replicate WHOLE length of DNA in RNA?</a:t>
            </a:r>
          </a:p>
        </p:txBody>
      </p:sp>
      <p:sp>
        <p:nvSpPr>
          <p:cNvPr id="1182" name="Rectangle 5"/>
          <p:cNvSpPr txBox="1"/>
          <p:nvPr/>
        </p:nvSpPr>
        <p:spPr>
          <a:xfrm>
            <a:off x="381000" y="838200"/>
            <a:ext cx="8534400" cy="5199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No, would end up with unimaginably complex tangle</a:t>
            </a:r>
            <a:endParaRPr>
              <a:solidFill>
                <a:srgbClr val="CC3300"/>
              </a:solidFill>
            </a:endParaRPr>
          </a:p>
          <a:p>
            <a:pPr algn="l">
              <a:spcBef>
                <a:spcPts val="6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Instead, RNA “transcription” initiated at certain DNA “Promoter” base  sequences</a:t>
            </a:r>
            <a:endParaRPr>
              <a:solidFill>
                <a:srgbClr val="CC3300"/>
              </a:solidFill>
            </a:endParaRPr>
          </a:p>
          <a:p>
            <a:pPr algn="l">
              <a:spcBef>
                <a:spcPts val="6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lvl="1" algn="l"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       </a:t>
            </a:r>
            <a:r>
              <a:rPr sz="1600"/>
              <a:t>Promoter                              Promoter</a:t>
            </a:r>
          </a:p>
          <a:p>
            <a:pPr algn="l"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IIIIIIIIII</a:t>
            </a:r>
            <a:r>
              <a:rPr>
                <a:solidFill>
                  <a:srgbClr val="FF9900"/>
                </a:solidFill>
              </a:rPr>
              <a:t>IIIII</a:t>
            </a:r>
            <a:r>
              <a:t>IIIIIIIIIIIIIIIIIIIIIIIIIIIIIIIIII</a:t>
            </a:r>
            <a:r>
              <a:rPr>
                <a:solidFill>
                  <a:srgbClr val="FF9900"/>
                </a:solidFill>
              </a:rPr>
              <a:t>IIIII</a:t>
            </a:r>
            <a:r>
              <a:t>IIIIIIIIIIIIIIII      DNA</a:t>
            </a:r>
            <a:endParaRPr>
              <a:solidFill>
                <a:srgbClr val="CC3300"/>
              </a:solidFill>
            </a:endParaRPr>
          </a:p>
          <a:p>
            <a:pPr algn="l"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    </a:t>
            </a:r>
            <a:endParaRPr>
              <a:solidFill>
                <a:srgbClr val="CC3300"/>
              </a:solidFill>
            </a:endParaRPr>
          </a:p>
          <a:p>
            <a:pPr algn="l"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       </a:t>
            </a:r>
            <a:endParaRPr>
              <a:solidFill>
                <a:srgbClr val="CC3300"/>
              </a:solidFill>
            </a:endParaRPr>
          </a:p>
          <a:p>
            <a:pPr algn="l"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	</a:t>
            </a:r>
            <a:r>
              <a:rPr sz="1200" b="1"/>
              <a:t>TTTTTTTTTTTTTTTTTTTTTTTTTTTTTTTTTTT</a:t>
            </a:r>
            <a:r>
              <a:t>	RNA segment</a:t>
            </a:r>
            <a:endParaRPr>
              <a:solidFill>
                <a:srgbClr val="CC3300"/>
              </a:solidFill>
            </a:endParaRPr>
          </a:p>
          <a:p>
            <a:pPr algn="l">
              <a:spcBef>
                <a:spcPts val="6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But the RNA segment contains further divisions based on its coding:</a:t>
            </a:r>
            <a:endParaRPr>
              <a:solidFill>
                <a:srgbClr val="CC3300"/>
              </a:solidFill>
            </a:endParaRPr>
          </a:p>
          <a:p>
            <a:pPr algn="l">
              <a:spcBef>
                <a:spcPts val="6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	Exon	Intron	Exon	Intron</a:t>
            </a:r>
            <a:endParaRPr>
              <a:solidFill>
                <a:srgbClr val="CC3300"/>
              </a:solidFill>
            </a:endParaRPr>
          </a:p>
          <a:p>
            <a:pPr algn="l">
              <a:spcBef>
                <a:spcPts val="400"/>
              </a:spcBef>
              <a:defRPr sz="12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	</a:t>
            </a:r>
            <a:r>
              <a:rPr>
                <a:solidFill>
                  <a:srgbClr val="00FF00"/>
                </a:solidFill>
              </a:rPr>
              <a:t>TTTTTTTTT</a:t>
            </a:r>
            <a:r>
              <a:t>TTTTTTTTT</a:t>
            </a:r>
            <a:r>
              <a:rPr>
                <a:solidFill>
                  <a:srgbClr val="00FF00"/>
                </a:solidFill>
              </a:rPr>
              <a:t>TTTTTTTTTT</a:t>
            </a:r>
            <a:r>
              <a:t>TTTTTTTTT	</a:t>
            </a:r>
            <a:r>
              <a:rPr sz="1800" b="0"/>
              <a:t>RNA</a:t>
            </a:r>
            <a:endParaRPr>
              <a:solidFill>
                <a:srgbClr val="CC3300"/>
              </a:solidFill>
            </a:endParaRPr>
          </a:p>
          <a:p>
            <a:pPr algn="l">
              <a:spcBef>
                <a:spcPts val="6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Only “Exon” segments have base sequences that will initiate next step:</a:t>
            </a:r>
          </a:p>
        </p:txBody>
      </p:sp>
      <p:sp>
        <p:nvSpPr>
          <p:cNvPr id="1183" name="Line 8"/>
          <p:cNvSpPr/>
          <p:nvPr/>
        </p:nvSpPr>
        <p:spPr>
          <a:xfrm>
            <a:off x="4114800" y="2743200"/>
            <a:ext cx="0" cy="457201"/>
          </a:xfrm>
          <a:prstGeom prst="line">
            <a:avLst/>
          </a:prstGeom>
          <a:ln w="76200">
            <a:solidFill>
              <a:srgbClr val="FF9933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DNA Self-Assembly Task #3:  RNA Protein "Translation"</a:t>
            </a:r>
          </a:p>
        </p:txBody>
      </p:sp>
      <p:sp>
        <p:nvSpPr>
          <p:cNvPr id="1186" name="Rectangle 3"/>
          <p:cNvSpPr txBox="1">
            <a:spLocks noGrp="1"/>
          </p:cNvSpPr>
          <p:nvPr>
            <p:ph type="body" idx="1"/>
          </p:nvPr>
        </p:nvSpPr>
        <p:spPr>
          <a:xfrm>
            <a:off x="304800" y="990600"/>
            <a:ext cx="8534400" cy="5410200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JOB of RNA Exon segments is to build proteins</a:t>
            </a:r>
          </a:p>
          <a:p>
            <a:pPr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20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Proteins = basic cellular building material</a:t>
            </a:r>
          </a:p>
          <a:p>
            <a:pPr>
              <a:defRPr sz="2000">
                <a:solidFill>
                  <a:srgbClr val="FF9933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Proteins are based on chains of amino acids (or “peptide units”)</a:t>
            </a:r>
            <a:endParaRPr sz="3200">
              <a:solidFill>
                <a:srgbClr val="FF9933"/>
              </a:solidFill>
            </a:endParaRPr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Single Amino Acid:		Linked together as polypeptide chains:</a:t>
            </a:r>
          </a:p>
        </p:txBody>
      </p:sp>
      <p:pic>
        <p:nvPicPr>
          <p:cNvPr id="1187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0600" y="3429000"/>
            <a:ext cx="2362200" cy="1173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8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29200" y="3352800"/>
            <a:ext cx="3124200" cy="2597150"/>
          </a:xfrm>
          <a:prstGeom prst="rect">
            <a:avLst/>
          </a:prstGeom>
          <a:ln w="12700">
            <a:miter lim="400000"/>
          </a:ln>
        </p:spPr>
      </p:pic>
      <p:sp>
        <p:nvSpPr>
          <p:cNvPr id="1189" name="Rectangle 7"/>
          <p:cNvSpPr txBox="1"/>
          <p:nvPr/>
        </p:nvSpPr>
        <p:spPr>
          <a:xfrm>
            <a:off x="304800" y="4800600"/>
            <a:ext cx="4191000" cy="815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300"/>
              </a:spcBef>
              <a:defRPr sz="1600" b="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"R" = Chemist's shorthand for organic unit</a:t>
            </a:r>
            <a:endParaRPr>
              <a:solidFill>
                <a:srgbClr val="CC3300"/>
              </a:solidFill>
            </a:endParaRPr>
          </a:p>
          <a:p>
            <a:pPr algn="l">
              <a:spcBef>
                <a:spcPts val="600"/>
              </a:spcBef>
              <a:defRPr sz="1000" b="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That is: "Something more is attached here"</a:t>
            </a:r>
          </a:p>
        </p:txBody>
      </p:sp>
      <p:sp>
        <p:nvSpPr>
          <p:cNvPr id="1190" name="Text Box 8"/>
          <p:cNvSpPr txBox="1"/>
          <p:nvPr/>
        </p:nvSpPr>
        <p:spPr>
          <a:xfrm>
            <a:off x="152400" y="6430962"/>
            <a:ext cx="403860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700"/>
              </a:spcBef>
              <a:defRPr sz="1200" b="0">
                <a:solidFill>
                  <a:srgbClr val="FFFFFF"/>
                </a:solidFill>
              </a:defRPr>
            </a:lvl1pPr>
          </a:lstStyle>
          <a:p>
            <a:r>
              <a:t>(Voet &amp; Voet figures 4.2 and 4.3)</a:t>
            </a:r>
          </a:p>
        </p:txBody>
      </p:sp>
      <p:sp>
        <p:nvSpPr>
          <p:cNvPr id="1191" name="Text Box 8"/>
          <p:cNvSpPr txBox="1"/>
          <p:nvPr/>
        </p:nvSpPr>
        <p:spPr>
          <a:xfrm>
            <a:off x="4419600" y="6019799"/>
            <a:ext cx="441960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700"/>
              </a:spcBef>
              <a:defRPr sz="1200" b="0">
                <a:solidFill>
                  <a:srgbClr val="FFFFFF"/>
                </a:solidFill>
              </a:defRPr>
            </a:lvl1pPr>
          </a:lstStyle>
          <a:p>
            <a:r>
              <a:t>Variation of amine + carboxylic acid reactions of last lecture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457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Twenty different amino acids based on choice of R group:</a:t>
            </a:r>
          </a:p>
        </p:txBody>
      </p:sp>
      <p:sp>
        <p:nvSpPr>
          <p:cNvPr id="1194" name="Rectangle 3"/>
          <p:cNvSpPr txBox="1">
            <a:spLocks noGrp="1"/>
          </p:cNvSpPr>
          <p:nvPr>
            <p:ph type="body" idx="1"/>
          </p:nvPr>
        </p:nvSpPr>
        <p:spPr>
          <a:xfrm>
            <a:off x="304800" y="609600"/>
            <a:ext cx="8534400" cy="5410200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Non-charged, non-polar:	   Non-charged, but polar:	   Charged and polar:</a:t>
            </a:r>
          </a:p>
        </p:txBody>
      </p:sp>
      <p:pic>
        <p:nvPicPr>
          <p:cNvPr id="119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990600"/>
            <a:ext cx="1952625" cy="533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6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29000" y="990600"/>
            <a:ext cx="1935164" cy="381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7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96000" y="990600"/>
            <a:ext cx="2433639" cy="3200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8" name="Rectangle 7"/>
          <p:cNvSpPr txBox="1"/>
          <p:nvPr/>
        </p:nvSpPr>
        <p:spPr>
          <a:xfrm>
            <a:off x="2438400" y="5638800"/>
            <a:ext cx="2362200" cy="332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300"/>
              </a:spcBef>
              <a:defRPr sz="1600" b="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Strongly Hydrophobic</a:t>
            </a:r>
          </a:p>
        </p:txBody>
      </p:sp>
      <p:sp>
        <p:nvSpPr>
          <p:cNvPr id="1199" name="Rectangle 8"/>
          <p:cNvSpPr txBox="1"/>
          <p:nvPr/>
        </p:nvSpPr>
        <p:spPr>
          <a:xfrm>
            <a:off x="3429000" y="4800600"/>
            <a:ext cx="1905000" cy="332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300"/>
              </a:spcBef>
              <a:defRPr sz="1600" b="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Hydrophillic</a:t>
            </a:r>
          </a:p>
        </p:txBody>
      </p:sp>
      <p:sp>
        <p:nvSpPr>
          <p:cNvPr id="1200" name="Rectangle 10"/>
          <p:cNvSpPr txBox="1"/>
          <p:nvPr/>
        </p:nvSpPr>
        <p:spPr>
          <a:xfrm>
            <a:off x="6172200" y="4267200"/>
            <a:ext cx="2286000" cy="332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300"/>
              </a:spcBef>
              <a:defRPr sz="1600" b="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Strongly Hydrophillic</a:t>
            </a:r>
          </a:p>
        </p:txBody>
      </p:sp>
      <p:sp>
        <p:nvSpPr>
          <p:cNvPr id="1201" name="Text Box 11"/>
          <p:cNvSpPr txBox="1"/>
          <p:nvPr/>
        </p:nvSpPr>
        <p:spPr>
          <a:xfrm>
            <a:off x="2590800" y="6172199"/>
            <a:ext cx="403860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700"/>
              </a:spcBef>
              <a:defRPr sz="1200" b="0">
                <a:solidFill>
                  <a:srgbClr val="FFFFFF"/>
                </a:solidFill>
              </a:defRPr>
            </a:lvl1pPr>
          </a:lstStyle>
          <a:p>
            <a:r>
              <a:t>(from Voet &amp; Voet table 4.1)</a:t>
            </a:r>
          </a:p>
        </p:txBody>
      </p:sp>
      <p:sp>
        <p:nvSpPr>
          <p:cNvPr id="1202" name="Text Box 12"/>
          <p:cNvSpPr txBox="1"/>
          <p:nvPr/>
        </p:nvSpPr>
        <p:spPr>
          <a:xfrm>
            <a:off x="6248400" y="5257800"/>
            <a:ext cx="2514600" cy="57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0">
                <a:solidFill>
                  <a:srgbClr val="FFFFFF"/>
                </a:solidFill>
              </a:defRPr>
            </a:lvl1pPr>
          </a:lstStyle>
          <a:p>
            <a:r>
              <a:t>Red parts = R’s of previous page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Enter James Watson and Francis Crick of Cambridge University</a:t>
            </a:r>
          </a:p>
        </p:txBody>
      </p:sp>
      <p:sp>
        <p:nvSpPr>
          <p:cNvPr id="121" name="Rectangle 3"/>
          <p:cNvSpPr txBox="1">
            <a:spLocks noGrp="1"/>
          </p:cNvSpPr>
          <p:nvPr>
            <p:ph type="body" idx="1"/>
          </p:nvPr>
        </p:nvSpPr>
        <p:spPr>
          <a:xfrm>
            <a:off x="239616" y="859315"/>
            <a:ext cx="8915401" cy="617727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600"/>
            </a:pPr>
            <a:r>
              <a:t>From diffraction data, they developed model with a pair of sugar-phosphate polymer helices</a:t>
            </a:r>
          </a:p>
          <a:p>
            <a:pPr>
              <a:defRPr sz="14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They assumed information was encoded by location of bases</a:t>
            </a:r>
          </a:p>
          <a:p>
            <a:pPr>
              <a:defRPr sz="9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	But they'd been working on ways of fitting </a:t>
            </a:r>
            <a:r>
              <a:rPr b="1"/>
              <a:t>like</a:t>
            </a:r>
            <a:r>
              <a:t> </a:t>
            </a:r>
            <a:r>
              <a:rPr b="1"/>
              <a:t>pairs</a:t>
            </a:r>
            <a:r>
              <a:t> </a:t>
            </a:r>
            <a:r>
              <a:rPr b="1"/>
              <a:t>of bases </a:t>
            </a:r>
            <a:r>
              <a:t>inside the helices</a:t>
            </a:r>
          </a:p>
          <a:p>
            <a:pPr>
              <a:defRPr sz="9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		(Hadn't they paid any attention to Chargaff's papers!)</a:t>
            </a:r>
          </a:p>
          <a:p>
            <a:pPr>
              <a:defRPr sz="16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One morning, helped by lab mate Jerry Donohue, Watson noticed:</a:t>
            </a:r>
          </a:p>
          <a:p>
            <a:pPr>
              <a:defRPr sz="9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	Hydrogen bonding could cause A &amp; T bases to pair, and G &amp; C bases to pair =&gt;</a:t>
            </a:r>
          </a:p>
          <a:p>
            <a:pPr>
              <a:defRPr sz="10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	Attachment points identically spaced &amp; symmetrical</a:t>
            </a:r>
            <a:r>
              <a:rPr>
                <a:latin typeface="+mj-lt"/>
                <a:ea typeface="+mj-ea"/>
                <a:cs typeface="+mj-cs"/>
                <a:sym typeface="Arial"/>
              </a:rPr>
              <a:t> =&gt; </a:t>
            </a:r>
            <a:r>
              <a:t>Interchangeable &amp; flippable!</a:t>
            </a:r>
          </a:p>
          <a:p>
            <a:pPr>
              <a:defRPr sz="32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 algn="ctr">
              <a:defRPr sz="1200"/>
            </a:pPr>
            <a:endParaRPr/>
          </a:p>
          <a:p>
            <a:pPr algn="ctr">
              <a:spcBef>
                <a:spcPts val="200"/>
              </a:spcBef>
              <a:defRPr sz="1200"/>
            </a:pPr>
            <a:r>
              <a:t>Figures: 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https://WeCanFigureThisOut.org/VL/DNA_close_up.htm</a:t>
            </a:r>
            <a:r>
              <a:t> or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3"/>
              </a:rPr>
              <a:t>DNA Lecture - Supporting Materials</a:t>
            </a:r>
          </a:p>
        </p:txBody>
      </p:sp>
      <p:pic>
        <p:nvPicPr>
          <p:cNvPr id="122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3400" y="4114800"/>
            <a:ext cx="3886200" cy="1797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76800" y="4191000"/>
            <a:ext cx="3886200" cy="1806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205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Amino acid sequence along peptide chain can:</a:t>
            </a:r>
          </a:p>
        </p:txBody>
      </p:sp>
      <p:sp>
        <p:nvSpPr>
          <p:cNvPr id="1206" name="Rectangle 3"/>
          <p:cNvSpPr txBox="1">
            <a:spLocks noGrp="1"/>
          </p:cNvSpPr>
          <p:nvPr>
            <p:ph type="body" idx="1"/>
          </p:nvPr>
        </p:nvSpPr>
        <p:spPr>
          <a:xfrm>
            <a:off x="304800" y="990600"/>
            <a:ext cx="8534400" cy="5410200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Exploit differences in water attraction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 sz="1600"/>
              <a:t>Tune which sections of chain flee from water (coiling back upon themselves)</a:t>
            </a:r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Tune which sections of chain seek water (trying to branch outward)</a:t>
            </a:r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 sz="1600"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Pull distant segments together through attraction of polarized side "R" groups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 sz="1600"/>
              <a:t>Slightly negative oxygens or nitrogens on one group may be</a:t>
            </a:r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	attracted to slightly positive hydrogens on a distant group</a:t>
            </a:r>
          </a:p>
          <a:p>
            <a:pPr>
              <a:defRPr sz="2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Why is all of this important?  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20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It offers INCREDIBLE CONTROL OVER 3D STRUCTURE!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209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Two most basic polypeptide structures:</a:t>
            </a:r>
          </a:p>
        </p:txBody>
      </p:sp>
      <p:sp>
        <p:nvSpPr>
          <p:cNvPr id="1210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228600" y="1600200"/>
            <a:ext cx="2057400" cy="1905000"/>
          </a:xfrm>
          <a:prstGeom prst="rect">
            <a:avLst/>
          </a:prstGeom>
        </p:spPr>
        <p:txBody>
          <a:bodyPr/>
          <a:lstStyle/>
          <a:p>
            <a:pPr algn="ctr" defTabSz="786384">
              <a:spcBef>
                <a:spcPts val="300"/>
              </a:spcBef>
              <a:defRPr sz="1548">
                <a:solidFill>
                  <a:srgbClr val="FFCC00"/>
                </a:solidFill>
                <a:effectLst>
                  <a:outerShdw blurRad="32766" dist="32766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"Alpha Helix"</a:t>
            </a:r>
            <a:endParaRPr>
              <a:solidFill>
                <a:srgbClr val="FF9933"/>
              </a:solidFill>
            </a:endParaRPr>
          </a:p>
          <a:p>
            <a:pPr algn="ctr" defTabSz="786384">
              <a:spcBef>
                <a:spcPts val="300"/>
              </a:spcBef>
              <a:defRPr sz="1548">
                <a:effectLst>
                  <a:outerShdw blurRad="32766" dist="32766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>
              <a:solidFill>
                <a:srgbClr val="FF9933"/>
              </a:solidFill>
            </a:endParaRPr>
          </a:p>
          <a:p>
            <a:pPr algn="ctr" defTabSz="786384">
              <a:spcBef>
                <a:spcPts val="300"/>
              </a:spcBef>
              <a:defRPr sz="1376">
                <a:effectLst>
                  <a:outerShdw blurRad="32766" dist="32766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O</a:t>
            </a:r>
            <a:r>
              <a:rPr b="1" baseline="29674"/>
              <a:t>- </a:t>
            </a:r>
            <a:r>
              <a:t>on one peptide attracted to H</a:t>
            </a:r>
            <a:r>
              <a:rPr b="1" baseline="29674"/>
              <a:t>+</a:t>
            </a:r>
            <a:r>
              <a:t> on another</a:t>
            </a:r>
          </a:p>
          <a:p>
            <a:pPr algn="ctr" defTabSz="786384">
              <a:spcBef>
                <a:spcPts val="300"/>
              </a:spcBef>
              <a:defRPr sz="1376">
                <a:effectLst>
                  <a:outerShdw blurRad="32766" dist="32766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 defTabSz="786384">
              <a:spcBef>
                <a:spcPts val="300"/>
              </a:spcBef>
              <a:defRPr sz="1376">
                <a:effectLst>
                  <a:outerShdw blurRad="32766" dist="32766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RESULT: Polypeptide spirals back upon itself</a:t>
            </a:r>
          </a:p>
        </p:txBody>
      </p:sp>
      <p:sp>
        <p:nvSpPr>
          <p:cNvPr id="1211" name="Rectangle 5"/>
          <p:cNvSpPr txBox="1"/>
          <p:nvPr/>
        </p:nvSpPr>
        <p:spPr>
          <a:xfrm>
            <a:off x="6705600" y="2362200"/>
            <a:ext cx="2286000" cy="2486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400"/>
              </a:spcBef>
              <a:defRPr sz="1800" b="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"Beta Sheet"</a:t>
            </a:r>
            <a:endParaRPr>
              <a:solidFill>
                <a:srgbClr val="FF9933"/>
              </a:solidFill>
            </a:endParaRPr>
          </a:p>
          <a:p>
            <a:pPr>
              <a:spcBef>
                <a:spcPts val="600"/>
              </a:spcBef>
              <a:defRPr sz="1800" b="0">
                <a:solidFill>
                  <a:srgbClr val="FF9933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O</a:t>
            </a:r>
            <a:r>
              <a:rPr b="1" baseline="30000"/>
              <a:t>- </a:t>
            </a:r>
            <a:r>
              <a:t>'s and  H</a:t>
            </a:r>
            <a:r>
              <a:rPr b="1" baseline="30000"/>
              <a:t>+</a:t>
            </a:r>
            <a:r>
              <a:t> 's on adjacent polypeptides attracted to one another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6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RESULT: Parallel  polypeptide chains linked together</a:t>
            </a:r>
          </a:p>
        </p:txBody>
      </p:sp>
      <p:sp>
        <p:nvSpPr>
          <p:cNvPr id="1212" name="Rectangle 6"/>
          <p:cNvSpPr txBox="1"/>
          <p:nvPr/>
        </p:nvSpPr>
        <p:spPr>
          <a:xfrm>
            <a:off x="1981200" y="6096000"/>
            <a:ext cx="5562600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(from World of the Cell, figure 3.5)</a:t>
            </a:r>
          </a:p>
        </p:txBody>
      </p:sp>
      <p:pic>
        <p:nvPicPr>
          <p:cNvPr id="1213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7900" y="914400"/>
            <a:ext cx="4379913" cy="513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216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Which can be combined . . .</a:t>
            </a:r>
          </a:p>
        </p:txBody>
      </p:sp>
      <p:sp>
        <p:nvSpPr>
          <p:cNvPr id="1217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152400" y="1295400"/>
            <a:ext cx="8534400" cy="381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Ball and stick model:			Spiral and ribbon model:</a:t>
            </a:r>
          </a:p>
        </p:txBody>
      </p:sp>
      <p:pic>
        <p:nvPicPr>
          <p:cNvPr id="1218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1828800"/>
            <a:ext cx="4114800" cy="3190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9" name="Object 3" descr="Object 3"/>
          <p:cNvPicPr>
            <a:picLocks noChangeAspect="1"/>
          </p:cNvPicPr>
          <p:nvPr/>
        </p:nvPicPr>
        <p:blipFill>
          <a:blip r:embed="rId3">
            <a:extLst/>
          </a:blip>
          <a:srcRect l="17658" r="14006"/>
          <a:stretch>
            <a:fillRect/>
          </a:stretch>
        </p:blipFill>
        <p:spPr>
          <a:xfrm>
            <a:off x="4876800" y="1828800"/>
            <a:ext cx="4114800" cy="3154364"/>
          </a:xfrm>
          <a:prstGeom prst="rect">
            <a:avLst/>
          </a:prstGeom>
          <a:ln w="12700">
            <a:miter lim="400000"/>
          </a:ln>
        </p:spPr>
      </p:pic>
      <p:sp>
        <p:nvSpPr>
          <p:cNvPr id="1220" name="Line 8"/>
          <p:cNvSpPr/>
          <p:nvPr/>
        </p:nvSpPr>
        <p:spPr>
          <a:xfrm>
            <a:off x="4368800" y="3352800"/>
            <a:ext cx="381001" cy="0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21" name="Line 9"/>
          <p:cNvSpPr/>
          <p:nvPr/>
        </p:nvSpPr>
        <p:spPr>
          <a:xfrm>
            <a:off x="4368800" y="3505200"/>
            <a:ext cx="381001" cy="0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22" name="Rectangle 10"/>
          <p:cNvSpPr txBox="1"/>
          <p:nvPr/>
        </p:nvSpPr>
        <p:spPr>
          <a:xfrm>
            <a:off x="1752600" y="5105400"/>
            <a:ext cx="5562600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("Ribonuclease" structure from World of the Cell, figure 3.9)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Which actually assemble via a trial and error energy minimization process</a:t>
            </a:r>
          </a:p>
        </p:txBody>
      </p:sp>
      <p:sp>
        <p:nvSpPr>
          <p:cNvPr id="1225" name="Rectangle 17"/>
          <p:cNvSpPr txBox="1"/>
          <p:nvPr/>
        </p:nvSpPr>
        <p:spPr>
          <a:xfrm>
            <a:off x="533400" y="5943600"/>
            <a:ext cx="8153400" cy="478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2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from: </a:t>
            </a:r>
            <a:r>
              <a:rPr u="sng"/>
              <a:t>www.youtube.com/watch?feature=player_embedded&amp;v=YANAso8Jxrk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2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 (original source believed to be U. Stonybrook)</a:t>
            </a:r>
          </a:p>
        </p:txBody>
      </p:sp>
      <p:pic>
        <p:nvPicPr>
          <p:cNvPr id="1226" name="Picture 13" descr="Picture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2250" y="1066800"/>
            <a:ext cx="6508750" cy="3614738"/>
          </a:xfrm>
          <a:prstGeom prst="rect">
            <a:avLst/>
          </a:prstGeom>
          <a:ln w="12700">
            <a:miter lim="400000"/>
          </a:ln>
        </p:spPr>
      </p:pic>
      <p:sp>
        <p:nvSpPr>
          <p:cNvPr id="1227" name="Rectangle 14"/>
          <p:cNvSpPr txBox="1"/>
          <p:nvPr/>
        </p:nvSpPr>
        <p:spPr>
          <a:xfrm>
            <a:off x="152400" y="4876800"/>
            <a:ext cx="87630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Supporting webpage with embedded movie: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3"/>
              </a:rPr>
              <a:t>DNA Self-Assembly - Supporting Materials - Folding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230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Final 3D groupings of polypeptide(s) ≡ "Protein"</a:t>
            </a:r>
          </a:p>
        </p:txBody>
      </p:sp>
      <p:sp>
        <p:nvSpPr>
          <p:cNvPr id="1231" name="Rectangle 3"/>
          <p:cNvSpPr txBox="1">
            <a:spLocks noGrp="1"/>
          </p:cNvSpPr>
          <p:nvPr>
            <p:ph type="body" idx="1"/>
          </p:nvPr>
        </p:nvSpPr>
        <p:spPr>
          <a:xfrm>
            <a:off x="304799" y="903383"/>
            <a:ext cx="8534401" cy="5410201"/>
          </a:xfrm>
          <a:prstGeom prst="rect">
            <a:avLst/>
          </a:prstGeom>
        </p:spPr>
        <p:txBody>
          <a:bodyPr/>
          <a:lstStyle/>
          <a:p>
            <a:pPr algn="ctr">
              <a:defRPr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But how do RNA segments program Protein assembly?</a:t>
            </a:r>
            <a:r>
              <a:rPr>
                <a:solidFill>
                  <a:srgbClr val="FFFFFF"/>
                </a:solidFill>
              </a:rPr>
              <a:t>  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Exon RNA sub-segments separate to form either: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1) </a:t>
            </a:r>
            <a:r>
              <a:rPr b="1"/>
              <a:t>Messenger RNA</a:t>
            </a:r>
            <a:r>
              <a:t> (mRNA):</a:t>
            </a:r>
            <a:endParaRPr sz="1600"/>
          </a:p>
          <a:p>
            <a:pPr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Long chains with base sequence equaling recipe for the protein to be created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100"/>
              </a:spcBef>
              <a:defRPr sz="800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2) </a:t>
            </a:r>
            <a:r>
              <a:rPr b="1"/>
              <a:t>Transfer RNA</a:t>
            </a:r>
            <a:r>
              <a:t> (tRNA):</a:t>
            </a:r>
            <a:endParaRPr sz="1600"/>
          </a:p>
          <a:p>
            <a:pPr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Hunter units that go out into cellular soup to collect a required amino acid</a:t>
            </a:r>
          </a:p>
          <a:p>
            <a:pPr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Different type to gather each of the 20 different types amino acid</a:t>
            </a:r>
          </a:p>
          <a:p>
            <a:pPr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Each with 3 unpaired bases (a "codon") to dock at certain points on mRNA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3) </a:t>
            </a:r>
            <a:r>
              <a:rPr b="1"/>
              <a:t>Ribosomal RNA:</a:t>
            </a:r>
            <a:endParaRPr sz="1600" b="1"/>
          </a:p>
          <a:p>
            <a:pPr>
              <a:defRPr sz="900" b="1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 b="1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 b="0"/>
              <a:t>Forms ribosome templates to bend and coil protein chains into desired 3D form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234" name="Rectangle 2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534400" cy="533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Somewhat easier in pictures:</a:t>
            </a:r>
          </a:p>
        </p:txBody>
      </p:sp>
      <p:pic>
        <p:nvPicPr>
          <p:cNvPr id="1235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rcRect r="51388" b="62055"/>
          <a:stretch>
            <a:fillRect/>
          </a:stretch>
        </p:blipFill>
        <p:spPr>
          <a:xfrm>
            <a:off x="1905000" y="2209799"/>
            <a:ext cx="5562600" cy="2860677"/>
          </a:xfrm>
          <a:prstGeom prst="rect">
            <a:avLst/>
          </a:prstGeom>
          <a:ln w="12700">
            <a:miter lim="400000"/>
          </a:ln>
        </p:spPr>
      </p:pic>
      <p:sp>
        <p:nvSpPr>
          <p:cNvPr id="1236" name="Rectangle 5"/>
          <p:cNvSpPr txBox="1"/>
          <p:nvPr/>
        </p:nvSpPr>
        <p:spPr>
          <a:xfrm>
            <a:off x="7543800" y="3429000"/>
            <a:ext cx="1600200" cy="44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(From World of the Cell figure 18.7)</a:t>
            </a:r>
          </a:p>
        </p:txBody>
      </p:sp>
      <p:sp>
        <p:nvSpPr>
          <p:cNvPr id="1237" name="Rectangle 6"/>
          <p:cNvSpPr txBox="1"/>
          <p:nvPr/>
        </p:nvSpPr>
        <p:spPr>
          <a:xfrm>
            <a:off x="0" y="1295400"/>
            <a:ext cx="5334000" cy="913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One of the 20 types of tRNA with its captured amino acid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100"/>
              </a:spcBef>
              <a:defRPr sz="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 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This one has an exposed UAC base sequence (anticodon)</a:t>
            </a:r>
          </a:p>
        </p:txBody>
      </p:sp>
      <p:sp>
        <p:nvSpPr>
          <p:cNvPr id="1238" name="Rectangle 8"/>
          <p:cNvSpPr txBox="1"/>
          <p:nvPr/>
        </p:nvSpPr>
        <p:spPr>
          <a:xfrm>
            <a:off x="5334000" y="685800"/>
            <a:ext cx="3581400" cy="54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Ribosomal RNA segments coil into shapes used as assembly templates</a:t>
            </a:r>
          </a:p>
        </p:txBody>
      </p:sp>
      <p:sp>
        <p:nvSpPr>
          <p:cNvPr id="1239" name="Rectangle 9"/>
          <p:cNvSpPr txBox="1"/>
          <p:nvPr/>
        </p:nvSpPr>
        <p:spPr>
          <a:xfrm>
            <a:off x="1371600" y="5257800"/>
            <a:ext cx="7239000" cy="7650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Long mRNA programming chain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600"/>
              </a:spcBef>
              <a:defRPr sz="7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Including a three base sequence (codon) AUG complementary to the tRNA</a:t>
            </a:r>
          </a:p>
        </p:txBody>
      </p:sp>
      <p:sp>
        <p:nvSpPr>
          <p:cNvPr id="1240" name="Line 10"/>
          <p:cNvSpPr/>
          <p:nvPr/>
        </p:nvSpPr>
        <p:spPr>
          <a:xfrm flipH="1">
            <a:off x="5486399" y="1371599"/>
            <a:ext cx="1447801" cy="1219202"/>
          </a:xfrm>
          <a:prstGeom prst="line">
            <a:avLst/>
          </a:prstGeom>
          <a:ln w="38100">
            <a:solidFill>
              <a:srgbClr val="FF9933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1" name="Line 11"/>
          <p:cNvSpPr/>
          <p:nvPr/>
        </p:nvSpPr>
        <p:spPr>
          <a:xfrm flipH="1">
            <a:off x="6629399" y="1371600"/>
            <a:ext cx="457201" cy="1524001"/>
          </a:xfrm>
          <a:prstGeom prst="line">
            <a:avLst/>
          </a:prstGeom>
          <a:ln w="38100">
            <a:solidFill>
              <a:srgbClr val="FF9933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2" name="Line 12"/>
          <p:cNvSpPr/>
          <p:nvPr/>
        </p:nvSpPr>
        <p:spPr>
          <a:xfrm>
            <a:off x="2133599" y="2057400"/>
            <a:ext cx="152402" cy="685801"/>
          </a:xfrm>
          <a:prstGeom prst="line">
            <a:avLst/>
          </a:prstGeom>
          <a:ln w="38100">
            <a:solidFill>
              <a:srgbClr val="FF9933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3" name="Line 13"/>
          <p:cNvSpPr/>
          <p:nvPr/>
        </p:nvSpPr>
        <p:spPr>
          <a:xfrm>
            <a:off x="4800600" y="4800600"/>
            <a:ext cx="0" cy="381001"/>
          </a:xfrm>
          <a:prstGeom prst="line">
            <a:avLst/>
          </a:prstGeom>
          <a:ln w="38100">
            <a:solidFill>
              <a:srgbClr val="FF9933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246" name="Rectangle 2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534400" cy="533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Ribosomal RNA units clamp onto mRNA chain:</a:t>
            </a:r>
          </a:p>
        </p:txBody>
      </p:sp>
      <p:sp>
        <p:nvSpPr>
          <p:cNvPr id="1247" name="Rectangle 3"/>
          <p:cNvSpPr txBox="1">
            <a:spLocks noGrp="1"/>
          </p:cNvSpPr>
          <p:nvPr>
            <p:ph type="body" idx="1"/>
          </p:nvPr>
        </p:nvSpPr>
        <p:spPr>
          <a:xfrm>
            <a:off x="304800" y="609600"/>
            <a:ext cx="8534400" cy="5410200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Think of Ribosomal RNA unit as the thing you pull along a zipper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One side of the zipper is the </a:t>
            </a:r>
            <a:r>
              <a:rPr b="1"/>
              <a:t>Messenger RNA</a:t>
            </a:r>
            <a:r>
              <a:t> (mRNA) chain</a:t>
            </a:r>
          </a:p>
          <a:p>
            <a:pPr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Other side is assembled BY the Ribosome using amino acids supplied by tRNAs:</a:t>
            </a:r>
          </a:p>
        </p:txBody>
      </p:sp>
      <p:pic>
        <p:nvPicPr>
          <p:cNvPr id="1248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rcRect l="65277" t="3674" b="69374"/>
          <a:stretch>
            <a:fillRect/>
          </a:stretch>
        </p:blipFill>
        <p:spPr>
          <a:xfrm>
            <a:off x="761999" y="2209800"/>
            <a:ext cx="3352802" cy="17160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9" name="Object 3" descr="Object 3"/>
          <p:cNvPicPr>
            <a:picLocks noChangeAspect="1"/>
          </p:cNvPicPr>
          <p:nvPr/>
        </p:nvPicPr>
        <p:blipFill>
          <a:blip r:embed="rId2">
            <a:extLst/>
          </a:blip>
          <a:srcRect l="65277" t="47431" b="28326"/>
          <a:stretch>
            <a:fillRect/>
          </a:stretch>
        </p:blipFill>
        <p:spPr>
          <a:xfrm>
            <a:off x="4876799" y="2209800"/>
            <a:ext cx="3810002" cy="1752600"/>
          </a:xfrm>
          <a:prstGeom prst="rect">
            <a:avLst/>
          </a:prstGeom>
          <a:ln w="12700">
            <a:miter lim="400000"/>
          </a:ln>
        </p:spPr>
      </p:pic>
      <p:sp>
        <p:nvSpPr>
          <p:cNvPr id="1250" name="Line 10"/>
          <p:cNvSpPr/>
          <p:nvPr/>
        </p:nvSpPr>
        <p:spPr>
          <a:xfrm>
            <a:off x="4267200" y="3276600"/>
            <a:ext cx="457201" cy="0"/>
          </a:xfrm>
          <a:prstGeom prst="line">
            <a:avLst/>
          </a:prstGeom>
          <a:ln w="76200">
            <a:solidFill>
              <a:srgbClr val="FF9933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51" name="Rectangle 11"/>
          <p:cNvSpPr txBox="1"/>
          <p:nvPr/>
        </p:nvSpPr>
        <p:spPr>
          <a:xfrm>
            <a:off x="609600" y="4191000"/>
            <a:ext cx="3581400" cy="1267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1st tRNA unit with its amino acid 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600"/>
              </a:spcBef>
              <a:defRPr sz="7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Snuggles into Ribosome 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6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At its programmed place on mRNA</a:t>
            </a:r>
          </a:p>
        </p:txBody>
      </p:sp>
      <p:sp>
        <p:nvSpPr>
          <p:cNvPr id="1252" name="Rectangle 12"/>
          <p:cNvSpPr txBox="1"/>
          <p:nvPr/>
        </p:nvSpPr>
        <p:spPr>
          <a:xfrm>
            <a:off x="4876800" y="4114800"/>
            <a:ext cx="3886200" cy="2080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Add 2nd &amp; 3rd tRNA’s with amino acids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200"/>
              </a:spcBef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 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Amino acids start to link up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600"/>
              </a:spcBef>
              <a:defRPr sz="7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Ribosome moves right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600"/>
              </a:spcBef>
              <a:defRPr sz="7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Spits out 1st tRNA and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200"/>
              </a:spcBef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 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Growing chain of “polypeptide” (blue)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255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t>Leading to creation of 3D structure of polypeptide(s) ≡ "Protein"</a:t>
            </a:r>
          </a:p>
        </p:txBody>
      </p:sp>
      <p:sp>
        <p:nvSpPr>
          <p:cNvPr id="1256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0" y="4343400"/>
            <a:ext cx="9144000" cy="1905000"/>
          </a:xfrm>
          <a:prstGeom prst="rect">
            <a:avLst/>
          </a:prstGeom>
        </p:spPr>
        <p:txBody>
          <a:bodyPr/>
          <a:lstStyle/>
          <a:p>
            <a:pPr algn="ctr"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Ribosome’s SHAPE helps to program protein’s (polypeptide’s) SHAPE</a:t>
            </a:r>
          </a:p>
          <a:p>
            <a:pPr algn="ctr"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WITHOUT ribosome, protein might have coiled differently =&gt; Different functionality</a:t>
            </a:r>
          </a:p>
          <a:p>
            <a:pPr algn="ctr">
              <a:defRPr sz="20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20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Protein (polypeptide) Origami! =&gt; Building materials of cells</a:t>
            </a:r>
          </a:p>
        </p:txBody>
      </p:sp>
      <p:pic>
        <p:nvPicPr>
          <p:cNvPr id="1257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" y="838200"/>
            <a:ext cx="8001000" cy="3327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260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But back to earlier question of “What is a Gene?”</a:t>
            </a:r>
          </a:p>
        </p:txBody>
      </p:sp>
      <p:sp>
        <p:nvSpPr>
          <p:cNvPr id="1261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14399"/>
            <a:ext cx="8686800" cy="5641498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Functionally, it is the segment of DNA that programs “one characteristic”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</a:t>
            </a:r>
            <a:r>
              <a:rPr sz="1600" dirty="0"/>
              <a:t>Once thought that one protein might =&gt; one characteristic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Then “gene” would be length of DNA that programmed one protein:</a:t>
            </a:r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 marL="0" lvl="1" indent="640896">
              <a:buSzTx/>
              <a:buNone/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          </a:t>
            </a:r>
            <a:r>
              <a:rPr sz="1200" dirty="0" smtClean="0"/>
              <a:t>Promote</a:t>
            </a:r>
            <a:r>
              <a:rPr lang="en-US" sz="1200" dirty="0" smtClean="0"/>
              <a:t>r</a:t>
            </a:r>
            <a:r>
              <a:rPr sz="1200" dirty="0" smtClean="0"/>
              <a:t>                                             </a:t>
            </a:r>
            <a:r>
              <a:rPr sz="1200" dirty="0"/>
              <a:t>Promoter</a:t>
            </a:r>
            <a:endParaRPr sz="1400" dirty="0"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IIIIIIIIII</a:t>
            </a:r>
            <a:r>
              <a:rPr dirty="0">
                <a:solidFill>
                  <a:srgbClr val="FF9900"/>
                </a:solidFill>
              </a:rPr>
              <a:t>IIIII</a:t>
            </a:r>
            <a:r>
              <a:rPr dirty="0"/>
              <a:t>IIIIIIIIIIIIIIIIIIIIIIIIIIIIIIIIII</a:t>
            </a:r>
            <a:r>
              <a:rPr dirty="0">
                <a:solidFill>
                  <a:srgbClr val="FF9900"/>
                </a:solidFill>
              </a:rPr>
              <a:t>IIIII</a:t>
            </a:r>
            <a:r>
              <a:rPr dirty="0"/>
              <a:t>IIIIIIIIIIIIIIII      DNA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           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	</a:t>
            </a:r>
            <a:r>
              <a:rPr sz="1200" dirty="0"/>
              <a:t>Exon	Intron	Exon	Intron</a:t>
            </a:r>
            <a:endParaRPr sz="1400" dirty="0"/>
          </a:p>
          <a:p>
            <a:pPr>
              <a:defRPr sz="1200" b="1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	</a:t>
            </a:r>
            <a:r>
              <a:rPr dirty="0">
                <a:solidFill>
                  <a:srgbClr val="00FF00"/>
                </a:solidFill>
              </a:rPr>
              <a:t>TTTTTTTTT</a:t>
            </a:r>
            <a:r>
              <a:rPr dirty="0"/>
              <a:t>TTTTTTTTT</a:t>
            </a:r>
            <a:r>
              <a:rPr dirty="0">
                <a:solidFill>
                  <a:srgbClr val="00FF00"/>
                </a:solidFill>
              </a:rPr>
              <a:t>TTTTTTTTTT</a:t>
            </a:r>
            <a:r>
              <a:rPr dirty="0"/>
              <a:t>TTTTTTTTT	</a:t>
            </a:r>
            <a:r>
              <a:rPr sz="1800" b="0" dirty="0"/>
              <a:t>RNA</a:t>
            </a:r>
          </a:p>
          <a:p>
            <a:pPr>
              <a:defRPr sz="24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	</a:t>
            </a:r>
            <a:r>
              <a:rPr sz="1600" dirty="0"/>
              <a:t>mRNA + tRNA’s + Ribosomal RNA	   Protein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 sz="1600" dirty="0"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Now thought programming of single “characteristic” may require many proteins </a:t>
            </a:r>
          </a:p>
          <a:p>
            <a:pPr algn="ctr">
              <a:spcBef>
                <a:spcPts val="200"/>
              </a:spcBef>
              <a:defRPr sz="10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</a:t>
            </a:r>
            <a:endParaRPr sz="700" dirty="0"/>
          </a:p>
          <a:p>
            <a:pPr algn="ctr"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So generalized “gene” involves longer DNA segments</a:t>
            </a:r>
          </a:p>
        </p:txBody>
      </p:sp>
      <p:sp>
        <p:nvSpPr>
          <p:cNvPr id="1262" name="Line 5"/>
          <p:cNvSpPr/>
          <p:nvPr/>
        </p:nvSpPr>
        <p:spPr>
          <a:xfrm>
            <a:off x="4191000" y="3200400"/>
            <a:ext cx="0" cy="381001"/>
          </a:xfrm>
          <a:prstGeom prst="line">
            <a:avLst/>
          </a:prstGeom>
          <a:ln w="76200">
            <a:solidFill>
              <a:srgbClr val="FF9933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3" name="Line 6"/>
          <p:cNvSpPr/>
          <p:nvPr/>
        </p:nvSpPr>
        <p:spPr>
          <a:xfrm>
            <a:off x="4191000" y="4191000"/>
            <a:ext cx="0" cy="381001"/>
          </a:xfrm>
          <a:prstGeom prst="line">
            <a:avLst/>
          </a:prstGeom>
          <a:ln w="76200">
            <a:solidFill>
              <a:srgbClr val="FF9933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4" name="Line 7"/>
          <p:cNvSpPr/>
          <p:nvPr/>
        </p:nvSpPr>
        <p:spPr>
          <a:xfrm>
            <a:off x="5486400" y="4800600"/>
            <a:ext cx="381001" cy="0"/>
          </a:xfrm>
          <a:prstGeom prst="line">
            <a:avLst/>
          </a:prstGeom>
          <a:ln w="76200">
            <a:solidFill>
              <a:srgbClr val="FF9933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5" name="Line 8"/>
          <p:cNvSpPr/>
          <p:nvPr/>
        </p:nvSpPr>
        <p:spPr>
          <a:xfrm>
            <a:off x="2667000" y="4191000"/>
            <a:ext cx="0" cy="381001"/>
          </a:xfrm>
          <a:prstGeom prst="line">
            <a:avLst/>
          </a:prstGeom>
          <a:ln w="76200">
            <a:solidFill>
              <a:srgbClr val="FF9933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268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But we are learning that it is even more complicated:</a:t>
            </a:r>
          </a:p>
        </p:txBody>
      </p:sp>
      <p:sp>
        <p:nvSpPr>
          <p:cNvPr id="1269" name="Rectangle 3"/>
          <p:cNvSpPr txBox="1">
            <a:spLocks noGrp="1"/>
          </p:cNvSpPr>
          <p:nvPr>
            <p:ph type="body" idx="1"/>
          </p:nvPr>
        </p:nvSpPr>
        <p:spPr>
          <a:xfrm>
            <a:off x="304800" y="990600"/>
            <a:ext cx="8686800" cy="5720251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E5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DNA can block the function of DNA!</a:t>
            </a:r>
            <a:r>
              <a:rPr b="0">
                <a:solidFill>
                  <a:srgbClr val="FFFFFF"/>
                </a:solidFill>
              </a:rPr>
              <a:t>		Normal process:</a:t>
            </a:r>
            <a:endParaRPr sz="1600"/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DNA:</a:t>
            </a:r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Programmed mRNA:</a:t>
            </a:r>
          </a:p>
          <a:p>
            <a:pPr>
              <a:spcBef>
                <a:spcPts val="0"/>
              </a:spcBef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0"/>
              </a:spcBef>
              <a:defRPr sz="1200">
                <a:latin typeface="+mj-lt"/>
                <a:ea typeface="+mj-ea"/>
                <a:cs typeface="+mj-cs"/>
                <a:sym typeface="Arial"/>
              </a:defRPr>
            </a:pPr>
            <a:r>
              <a:t>			          Note difference in RNA backbone + and its base U =      (vs. DNA’s T =     )</a:t>
            </a:r>
            <a:r>
              <a:rPr sz="1800"/>
              <a:t> </a:t>
            </a:r>
          </a:p>
          <a:p>
            <a:pPr>
              <a:spcBef>
                <a:spcPts val="0"/>
              </a:spcBef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0"/>
              </a:spcBef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0"/>
              </a:spcBef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mRNA, per earlier slides, then wanders off and programs the synthesis of a protein</a:t>
            </a:r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 sz="1600"/>
              <a:t>mRNA program:</a:t>
            </a:r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	New protein:</a:t>
            </a:r>
          </a:p>
          <a:p>
            <a:pPr>
              <a:defRPr sz="2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	       tRNA’s delivering peptides:</a:t>
            </a:r>
          </a:p>
        </p:txBody>
      </p:sp>
      <p:sp>
        <p:nvSpPr>
          <p:cNvPr id="1270" name="AutoShape 8"/>
          <p:cNvSpPr/>
          <p:nvPr/>
        </p:nvSpPr>
        <p:spPr>
          <a:xfrm>
            <a:off x="3276600" y="1728788"/>
            <a:ext cx="152400" cy="152401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271" name="AutoShape 9"/>
          <p:cNvSpPr/>
          <p:nvPr/>
        </p:nvSpPr>
        <p:spPr>
          <a:xfrm>
            <a:off x="3429000" y="1728788"/>
            <a:ext cx="152400" cy="152401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272" name="AutoShape 10"/>
          <p:cNvSpPr/>
          <p:nvPr/>
        </p:nvSpPr>
        <p:spPr>
          <a:xfrm>
            <a:off x="3581400" y="1728788"/>
            <a:ext cx="152400" cy="152401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273" name="AutoShape 11"/>
          <p:cNvSpPr/>
          <p:nvPr/>
        </p:nvSpPr>
        <p:spPr>
          <a:xfrm>
            <a:off x="3733800" y="1728788"/>
            <a:ext cx="152400" cy="152401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274" name="AutoShape 12"/>
          <p:cNvSpPr/>
          <p:nvPr/>
        </p:nvSpPr>
        <p:spPr>
          <a:xfrm>
            <a:off x="3886200" y="1728788"/>
            <a:ext cx="152400" cy="152401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275" name="AutoShape 13"/>
          <p:cNvSpPr/>
          <p:nvPr/>
        </p:nvSpPr>
        <p:spPr>
          <a:xfrm>
            <a:off x="4038600" y="1728788"/>
            <a:ext cx="152400" cy="152401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276" name="AutoShape 14"/>
          <p:cNvSpPr/>
          <p:nvPr/>
        </p:nvSpPr>
        <p:spPr>
          <a:xfrm>
            <a:off x="4191000" y="1728788"/>
            <a:ext cx="152400" cy="152401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277" name="AutoShape 15"/>
          <p:cNvSpPr/>
          <p:nvPr/>
        </p:nvSpPr>
        <p:spPr>
          <a:xfrm>
            <a:off x="4343400" y="1728788"/>
            <a:ext cx="152400" cy="152401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278" name="AutoShape 16"/>
          <p:cNvSpPr/>
          <p:nvPr/>
        </p:nvSpPr>
        <p:spPr>
          <a:xfrm>
            <a:off x="4495800" y="1728788"/>
            <a:ext cx="152400" cy="152401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279" name="AutoShape 17"/>
          <p:cNvSpPr/>
          <p:nvPr/>
        </p:nvSpPr>
        <p:spPr>
          <a:xfrm>
            <a:off x="4648200" y="1728788"/>
            <a:ext cx="152400" cy="152401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280" name="AutoShape 18"/>
          <p:cNvSpPr/>
          <p:nvPr/>
        </p:nvSpPr>
        <p:spPr>
          <a:xfrm>
            <a:off x="4800600" y="1728788"/>
            <a:ext cx="152400" cy="152401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281" name="AutoShape 19"/>
          <p:cNvSpPr/>
          <p:nvPr/>
        </p:nvSpPr>
        <p:spPr>
          <a:xfrm>
            <a:off x="4953000" y="1728788"/>
            <a:ext cx="152400" cy="152401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282" name="Line 20"/>
          <p:cNvSpPr/>
          <p:nvPr/>
        </p:nvSpPr>
        <p:spPr>
          <a:xfrm flipH="1" flipV="1">
            <a:off x="3351100" y="1900883"/>
            <a:ext cx="2130" cy="228592"/>
          </a:xfrm>
          <a:prstGeom prst="line">
            <a:avLst/>
          </a:prstGeom>
          <a:ln w="7620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3" name="Line 21"/>
          <p:cNvSpPr/>
          <p:nvPr/>
        </p:nvSpPr>
        <p:spPr>
          <a:xfrm flipH="1" flipV="1">
            <a:off x="3503500" y="1902470"/>
            <a:ext cx="2130" cy="228591"/>
          </a:xfrm>
          <a:prstGeom prst="line">
            <a:avLst/>
          </a:prstGeom>
          <a:ln w="76200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4" name="Line 22"/>
          <p:cNvSpPr/>
          <p:nvPr/>
        </p:nvSpPr>
        <p:spPr>
          <a:xfrm flipH="1" flipV="1">
            <a:off x="3655900" y="1904058"/>
            <a:ext cx="2130" cy="228592"/>
          </a:xfrm>
          <a:prstGeom prst="line">
            <a:avLst/>
          </a:prstGeom>
          <a:ln w="76200">
            <a:solidFill>
              <a:srgbClr val="3399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5" name="Line 23"/>
          <p:cNvSpPr/>
          <p:nvPr/>
        </p:nvSpPr>
        <p:spPr>
          <a:xfrm flipH="1" flipV="1">
            <a:off x="3808300" y="1892945"/>
            <a:ext cx="2130" cy="228591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6" name="Line 24"/>
          <p:cNvSpPr/>
          <p:nvPr/>
        </p:nvSpPr>
        <p:spPr>
          <a:xfrm flipH="1" flipV="1">
            <a:off x="3960700" y="1900883"/>
            <a:ext cx="2130" cy="228592"/>
          </a:xfrm>
          <a:prstGeom prst="line">
            <a:avLst/>
          </a:prstGeom>
          <a:ln w="76200">
            <a:solidFill>
              <a:srgbClr val="3399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7" name="Line 25"/>
          <p:cNvSpPr/>
          <p:nvPr/>
        </p:nvSpPr>
        <p:spPr>
          <a:xfrm flipH="1" flipV="1">
            <a:off x="4113100" y="1902470"/>
            <a:ext cx="2130" cy="228591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8" name="Line 26"/>
          <p:cNvSpPr/>
          <p:nvPr/>
        </p:nvSpPr>
        <p:spPr>
          <a:xfrm flipH="1" flipV="1">
            <a:off x="4265500" y="1904058"/>
            <a:ext cx="2130" cy="228592"/>
          </a:xfrm>
          <a:prstGeom prst="line">
            <a:avLst/>
          </a:prstGeom>
          <a:ln w="7620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9" name="Line 27"/>
          <p:cNvSpPr/>
          <p:nvPr/>
        </p:nvSpPr>
        <p:spPr>
          <a:xfrm flipH="1" flipV="1">
            <a:off x="4417900" y="1905645"/>
            <a:ext cx="2130" cy="228591"/>
          </a:xfrm>
          <a:prstGeom prst="line">
            <a:avLst/>
          </a:prstGeom>
          <a:ln w="76200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90" name="Line 28"/>
          <p:cNvSpPr/>
          <p:nvPr/>
        </p:nvSpPr>
        <p:spPr>
          <a:xfrm flipH="1" flipV="1">
            <a:off x="4570300" y="1907233"/>
            <a:ext cx="2130" cy="228592"/>
          </a:xfrm>
          <a:prstGeom prst="line">
            <a:avLst/>
          </a:prstGeom>
          <a:ln w="76200">
            <a:solidFill>
              <a:srgbClr val="3399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91" name="Line 29"/>
          <p:cNvSpPr/>
          <p:nvPr/>
        </p:nvSpPr>
        <p:spPr>
          <a:xfrm flipH="1" flipV="1">
            <a:off x="4722700" y="1908820"/>
            <a:ext cx="2130" cy="228591"/>
          </a:xfrm>
          <a:prstGeom prst="line">
            <a:avLst/>
          </a:prstGeom>
          <a:ln w="76200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92" name="Line 30"/>
          <p:cNvSpPr/>
          <p:nvPr/>
        </p:nvSpPr>
        <p:spPr>
          <a:xfrm flipH="1" flipV="1">
            <a:off x="4875100" y="1904058"/>
            <a:ext cx="2130" cy="228592"/>
          </a:xfrm>
          <a:prstGeom prst="line">
            <a:avLst/>
          </a:prstGeom>
          <a:ln w="7620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93" name="Line 31"/>
          <p:cNvSpPr/>
          <p:nvPr/>
        </p:nvSpPr>
        <p:spPr>
          <a:xfrm flipH="1" flipV="1">
            <a:off x="5027500" y="1900883"/>
            <a:ext cx="2130" cy="228592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94" name="AutoShape 32"/>
          <p:cNvSpPr/>
          <p:nvPr/>
        </p:nvSpPr>
        <p:spPr>
          <a:xfrm>
            <a:off x="5105400" y="1728788"/>
            <a:ext cx="152400" cy="152401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295" name="AutoShape 33"/>
          <p:cNvSpPr/>
          <p:nvPr/>
        </p:nvSpPr>
        <p:spPr>
          <a:xfrm>
            <a:off x="5257800" y="1728788"/>
            <a:ext cx="152400" cy="152401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296" name="AutoShape 34"/>
          <p:cNvSpPr/>
          <p:nvPr/>
        </p:nvSpPr>
        <p:spPr>
          <a:xfrm>
            <a:off x="5410200" y="1728788"/>
            <a:ext cx="152400" cy="152401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297" name="AutoShape 35"/>
          <p:cNvSpPr/>
          <p:nvPr/>
        </p:nvSpPr>
        <p:spPr>
          <a:xfrm>
            <a:off x="5562600" y="1728788"/>
            <a:ext cx="152400" cy="152401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298" name="AutoShape 36"/>
          <p:cNvSpPr/>
          <p:nvPr/>
        </p:nvSpPr>
        <p:spPr>
          <a:xfrm>
            <a:off x="5715000" y="1728788"/>
            <a:ext cx="152400" cy="152401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299" name="AutoShape 37"/>
          <p:cNvSpPr/>
          <p:nvPr/>
        </p:nvSpPr>
        <p:spPr>
          <a:xfrm>
            <a:off x="5867400" y="1728788"/>
            <a:ext cx="152400" cy="152401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300" name="AutoShape 38"/>
          <p:cNvSpPr/>
          <p:nvPr/>
        </p:nvSpPr>
        <p:spPr>
          <a:xfrm>
            <a:off x="6019800" y="1728788"/>
            <a:ext cx="152400" cy="152401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301" name="AutoShape 39"/>
          <p:cNvSpPr/>
          <p:nvPr/>
        </p:nvSpPr>
        <p:spPr>
          <a:xfrm>
            <a:off x="6172200" y="1728788"/>
            <a:ext cx="152400" cy="152401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302" name="AutoShape 40"/>
          <p:cNvSpPr/>
          <p:nvPr/>
        </p:nvSpPr>
        <p:spPr>
          <a:xfrm>
            <a:off x="6324600" y="1728788"/>
            <a:ext cx="152400" cy="152401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303" name="AutoShape 41"/>
          <p:cNvSpPr/>
          <p:nvPr/>
        </p:nvSpPr>
        <p:spPr>
          <a:xfrm>
            <a:off x="6477000" y="1728788"/>
            <a:ext cx="152400" cy="152401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304" name="AutoShape 42"/>
          <p:cNvSpPr/>
          <p:nvPr/>
        </p:nvSpPr>
        <p:spPr>
          <a:xfrm>
            <a:off x="6629400" y="1728788"/>
            <a:ext cx="152400" cy="152401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305" name="AutoShape 43"/>
          <p:cNvSpPr/>
          <p:nvPr/>
        </p:nvSpPr>
        <p:spPr>
          <a:xfrm>
            <a:off x="6781800" y="1728788"/>
            <a:ext cx="152400" cy="152401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306" name="AutoShape 44"/>
          <p:cNvSpPr/>
          <p:nvPr/>
        </p:nvSpPr>
        <p:spPr>
          <a:xfrm>
            <a:off x="6934200" y="1728788"/>
            <a:ext cx="152400" cy="152401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307" name="AutoShape 45"/>
          <p:cNvSpPr/>
          <p:nvPr/>
        </p:nvSpPr>
        <p:spPr>
          <a:xfrm>
            <a:off x="7086600" y="1728788"/>
            <a:ext cx="152400" cy="152401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308" name="AutoShape 46"/>
          <p:cNvSpPr/>
          <p:nvPr/>
        </p:nvSpPr>
        <p:spPr>
          <a:xfrm>
            <a:off x="7239000" y="1728788"/>
            <a:ext cx="152400" cy="152401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309" name="Line 47"/>
          <p:cNvSpPr/>
          <p:nvPr/>
        </p:nvSpPr>
        <p:spPr>
          <a:xfrm flipH="1" flipV="1">
            <a:off x="5179900" y="1894533"/>
            <a:ext cx="2130" cy="228592"/>
          </a:xfrm>
          <a:prstGeom prst="line">
            <a:avLst/>
          </a:prstGeom>
          <a:ln w="7620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0" name="Line 48"/>
          <p:cNvSpPr/>
          <p:nvPr/>
        </p:nvSpPr>
        <p:spPr>
          <a:xfrm flipH="1" flipV="1">
            <a:off x="5332300" y="1896120"/>
            <a:ext cx="2130" cy="228591"/>
          </a:xfrm>
          <a:prstGeom prst="line">
            <a:avLst/>
          </a:prstGeom>
          <a:ln w="76200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1" name="Line 49"/>
          <p:cNvSpPr/>
          <p:nvPr/>
        </p:nvSpPr>
        <p:spPr>
          <a:xfrm flipH="1" flipV="1">
            <a:off x="5484700" y="1897708"/>
            <a:ext cx="2130" cy="228592"/>
          </a:xfrm>
          <a:prstGeom prst="line">
            <a:avLst/>
          </a:prstGeom>
          <a:ln w="76200">
            <a:solidFill>
              <a:srgbClr val="3399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2" name="Line 50"/>
          <p:cNvSpPr/>
          <p:nvPr/>
        </p:nvSpPr>
        <p:spPr>
          <a:xfrm flipH="1" flipV="1">
            <a:off x="5637100" y="1899295"/>
            <a:ext cx="2130" cy="228591"/>
          </a:xfrm>
          <a:prstGeom prst="line">
            <a:avLst/>
          </a:prstGeom>
          <a:ln w="76200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3" name="Line 51"/>
          <p:cNvSpPr/>
          <p:nvPr/>
        </p:nvSpPr>
        <p:spPr>
          <a:xfrm flipH="1" flipV="1">
            <a:off x="5789500" y="1900883"/>
            <a:ext cx="2130" cy="228592"/>
          </a:xfrm>
          <a:prstGeom prst="line">
            <a:avLst/>
          </a:prstGeom>
          <a:ln w="7620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4" name="Line 52"/>
          <p:cNvSpPr/>
          <p:nvPr/>
        </p:nvSpPr>
        <p:spPr>
          <a:xfrm flipH="1" flipV="1">
            <a:off x="5941900" y="1902470"/>
            <a:ext cx="2130" cy="228591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5" name="Line 53"/>
          <p:cNvSpPr/>
          <p:nvPr/>
        </p:nvSpPr>
        <p:spPr>
          <a:xfrm flipH="1" flipV="1">
            <a:off x="6094300" y="1904058"/>
            <a:ext cx="2130" cy="228592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6" name="Line 54"/>
          <p:cNvSpPr/>
          <p:nvPr/>
        </p:nvSpPr>
        <p:spPr>
          <a:xfrm flipH="1" flipV="1">
            <a:off x="6246700" y="1900883"/>
            <a:ext cx="2130" cy="228592"/>
          </a:xfrm>
          <a:prstGeom prst="line">
            <a:avLst/>
          </a:prstGeom>
          <a:ln w="76200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7" name="Line 55"/>
          <p:cNvSpPr/>
          <p:nvPr/>
        </p:nvSpPr>
        <p:spPr>
          <a:xfrm flipH="1" flipV="1">
            <a:off x="6399100" y="1900883"/>
            <a:ext cx="2130" cy="228592"/>
          </a:xfrm>
          <a:prstGeom prst="line">
            <a:avLst/>
          </a:prstGeom>
          <a:ln w="76200">
            <a:solidFill>
              <a:srgbClr val="3399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8" name="Line 56"/>
          <p:cNvSpPr/>
          <p:nvPr/>
        </p:nvSpPr>
        <p:spPr>
          <a:xfrm flipH="1" flipV="1">
            <a:off x="6551500" y="1902470"/>
            <a:ext cx="2130" cy="228591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9" name="Line 57"/>
          <p:cNvSpPr/>
          <p:nvPr/>
        </p:nvSpPr>
        <p:spPr>
          <a:xfrm flipH="1" flipV="1">
            <a:off x="6703900" y="1904058"/>
            <a:ext cx="2130" cy="228592"/>
          </a:xfrm>
          <a:prstGeom prst="line">
            <a:avLst/>
          </a:prstGeom>
          <a:ln w="76200">
            <a:solidFill>
              <a:srgbClr val="3399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0" name="Line 58"/>
          <p:cNvSpPr/>
          <p:nvPr/>
        </p:nvSpPr>
        <p:spPr>
          <a:xfrm flipH="1" flipV="1">
            <a:off x="6856300" y="1905645"/>
            <a:ext cx="2130" cy="228591"/>
          </a:xfrm>
          <a:prstGeom prst="line">
            <a:avLst/>
          </a:prstGeom>
          <a:ln w="76200">
            <a:solidFill>
              <a:srgbClr val="3399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1" name="Line 59"/>
          <p:cNvSpPr/>
          <p:nvPr/>
        </p:nvSpPr>
        <p:spPr>
          <a:xfrm flipH="1" flipV="1">
            <a:off x="7008700" y="1907233"/>
            <a:ext cx="2130" cy="228592"/>
          </a:xfrm>
          <a:prstGeom prst="line">
            <a:avLst/>
          </a:prstGeom>
          <a:ln w="76200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2" name="Line 60"/>
          <p:cNvSpPr/>
          <p:nvPr/>
        </p:nvSpPr>
        <p:spPr>
          <a:xfrm flipH="1" flipV="1">
            <a:off x="7161100" y="1910408"/>
            <a:ext cx="2130" cy="228592"/>
          </a:xfrm>
          <a:prstGeom prst="line">
            <a:avLst/>
          </a:prstGeom>
          <a:ln w="7620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3" name="Line 61"/>
          <p:cNvSpPr/>
          <p:nvPr/>
        </p:nvSpPr>
        <p:spPr>
          <a:xfrm flipH="1" flipV="1">
            <a:off x="7313500" y="1911995"/>
            <a:ext cx="2130" cy="228591"/>
          </a:xfrm>
          <a:prstGeom prst="line">
            <a:avLst/>
          </a:prstGeom>
          <a:ln w="76200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4" name="AutoShape 62"/>
          <p:cNvSpPr/>
          <p:nvPr/>
        </p:nvSpPr>
        <p:spPr>
          <a:xfrm>
            <a:off x="2819400" y="1728788"/>
            <a:ext cx="152400" cy="152401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325" name="AutoShape 63"/>
          <p:cNvSpPr/>
          <p:nvPr/>
        </p:nvSpPr>
        <p:spPr>
          <a:xfrm>
            <a:off x="2971800" y="1728788"/>
            <a:ext cx="152400" cy="152401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326" name="AutoShape 64"/>
          <p:cNvSpPr/>
          <p:nvPr/>
        </p:nvSpPr>
        <p:spPr>
          <a:xfrm>
            <a:off x="3124200" y="1728788"/>
            <a:ext cx="152400" cy="152401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327" name="Line 65"/>
          <p:cNvSpPr/>
          <p:nvPr/>
        </p:nvSpPr>
        <p:spPr>
          <a:xfrm flipH="1" flipV="1">
            <a:off x="2893900" y="1881833"/>
            <a:ext cx="2130" cy="228592"/>
          </a:xfrm>
          <a:prstGeom prst="line">
            <a:avLst/>
          </a:prstGeom>
          <a:ln w="7620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8" name="Line 66"/>
          <p:cNvSpPr/>
          <p:nvPr/>
        </p:nvSpPr>
        <p:spPr>
          <a:xfrm flipH="1" flipV="1">
            <a:off x="3046300" y="1902470"/>
            <a:ext cx="2130" cy="228591"/>
          </a:xfrm>
          <a:prstGeom prst="line">
            <a:avLst/>
          </a:prstGeom>
          <a:ln w="76200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9" name="Line 67"/>
          <p:cNvSpPr/>
          <p:nvPr/>
        </p:nvSpPr>
        <p:spPr>
          <a:xfrm flipH="1" flipV="1">
            <a:off x="3198700" y="1904058"/>
            <a:ext cx="2130" cy="228592"/>
          </a:xfrm>
          <a:prstGeom prst="line">
            <a:avLst/>
          </a:prstGeom>
          <a:ln w="76200">
            <a:solidFill>
              <a:srgbClr val="3399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30" name="AutoShape 68"/>
          <p:cNvSpPr/>
          <p:nvPr/>
        </p:nvSpPr>
        <p:spPr>
          <a:xfrm>
            <a:off x="7391400" y="1728788"/>
            <a:ext cx="152400" cy="152401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331" name="Line 69"/>
          <p:cNvSpPr/>
          <p:nvPr/>
        </p:nvSpPr>
        <p:spPr>
          <a:xfrm flipH="1" flipV="1">
            <a:off x="7465900" y="1911995"/>
            <a:ext cx="2130" cy="228591"/>
          </a:xfrm>
          <a:prstGeom prst="line">
            <a:avLst/>
          </a:prstGeom>
          <a:ln w="76200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32" name="AutoShape 70"/>
          <p:cNvSpPr/>
          <p:nvPr/>
        </p:nvSpPr>
        <p:spPr>
          <a:xfrm>
            <a:off x="7543800" y="1730375"/>
            <a:ext cx="152400" cy="152400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333" name="AutoShape 71"/>
          <p:cNvSpPr/>
          <p:nvPr/>
        </p:nvSpPr>
        <p:spPr>
          <a:xfrm>
            <a:off x="7696200" y="1730375"/>
            <a:ext cx="152400" cy="152400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334" name="AutoShape 72"/>
          <p:cNvSpPr/>
          <p:nvPr/>
        </p:nvSpPr>
        <p:spPr>
          <a:xfrm>
            <a:off x="7848600" y="1730375"/>
            <a:ext cx="152400" cy="152400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335" name="AutoShape 73"/>
          <p:cNvSpPr/>
          <p:nvPr/>
        </p:nvSpPr>
        <p:spPr>
          <a:xfrm>
            <a:off x="8001000" y="1730375"/>
            <a:ext cx="152400" cy="152400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336" name="AutoShape 74"/>
          <p:cNvSpPr/>
          <p:nvPr/>
        </p:nvSpPr>
        <p:spPr>
          <a:xfrm>
            <a:off x="8153400" y="1730375"/>
            <a:ext cx="152400" cy="152400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337" name="AutoShape 75"/>
          <p:cNvSpPr/>
          <p:nvPr/>
        </p:nvSpPr>
        <p:spPr>
          <a:xfrm>
            <a:off x="8305800" y="1730375"/>
            <a:ext cx="152400" cy="152400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338" name="AutoShape 76"/>
          <p:cNvSpPr/>
          <p:nvPr/>
        </p:nvSpPr>
        <p:spPr>
          <a:xfrm>
            <a:off x="8458200" y="1730375"/>
            <a:ext cx="152400" cy="152400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339" name="Line 80"/>
          <p:cNvSpPr/>
          <p:nvPr/>
        </p:nvSpPr>
        <p:spPr>
          <a:xfrm flipH="1" flipV="1">
            <a:off x="7618300" y="1904058"/>
            <a:ext cx="2130" cy="228592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40" name="Line 81"/>
          <p:cNvSpPr/>
          <p:nvPr/>
        </p:nvSpPr>
        <p:spPr>
          <a:xfrm flipH="1" flipV="1">
            <a:off x="7770700" y="1905645"/>
            <a:ext cx="2130" cy="228591"/>
          </a:xfrm>
          <a:prstGeom prst="line">
            <a:avLst/>
          </a:prstGeom>
          <a:ln w="7620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41" name="Line 82"/>
          <p:cNvSpPr/>
          <p:nvPr/>
        </p:nvSpPr>
        <p:spPr>
          <a:xfrm flipH="1" flipV="1">
            <a:off x="7923100" y="1902470"/>
            <a:ext cx="2130" cy="228591"/>
          </a:xfrm>
          <a:prstGeom prst="line">
            <a:avLst/>
          </a:prstGeom>
          <a:ln w="76200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42" name="Line 83"/>
          <p:cNvSpPr/>
          <p:nvPr/>
        </p:nvSpPr>
        <p:spPr>
          <a:xfrm flipH="1" flipV="1">
            <a:off x="8075500" y="1902470"/>
            <a:ext cx="2130" cy="228591"/>
          </a:xfrm>
          <a:prstGeom prst="line">
            <a:avLst/>
          </a:prstGeom>
          <a:ln w="76200">
            <a:solidFill>
              <a:srgbClr val="3399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43" name="Line 84"/>
          <p:cNvSpPr/>
          <p:nvPr/>
        </p:nvSpPr>
        <p:spPr>
          <a:xfrm flipH="1" flipV="1">
            <a:off x="8227900" y="1904058"/>
            <a:ext cx="2130" cy="228592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44" name="Line 85"/>
          <p:cNvSpPr/>
          <p:nvPr/>
        </p:nvSpPr>
        <p:spPr>
          <a:xfrm flipH="1" flipV="1">
            <a:off x="8380300" y="1905645"/>
            <a:ext cx="2130" cy="228591"/>
          </a:xfrm>
          <a:prstGeom prst="line">
            <a:avLst/>
          </a:prstGeom>
          <a:ln w="76200">
            <a:solidFill>
              <a:srgbClr val="3399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45" name="Line 86"/>
          <p:cNvSpPr/>
          <p:nvPr/>
        </p:nvSpPr>
        <p:spPr>
          <a:xfrm flipH="1" flipV="1">
            <a:off x="8532700" y="1907233"/>
            <a:ext cx="2130" cy="228592"/>
          </a:xfrm>
          <a:prstGeom prst="line">
            <a:avLst/>
          </a:prstGeom>
          <a:ln w="7620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46" name="Line 120"/>
          <p:cNvSpPr/>
          <p:nvPr/>
        </p:nvSpPr>
        <p:spPr>
          <a:xfrm flipV="1">
            <a:off x="4589033" y="4718695"/>
            <a:ext cx="2130" cy="228591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47" name="Line 121"/>
          <p:cNvSpPr/>
          <p:nvPr/>
        </p:nvSpPr>
        <p:spPr>
          <a:xfrm flipV="1">
            <a:off x="4741433" y="4720283"/>
            <a:ext cx="2130" cy="228591"/>
          </a:xfrm>
          <a:prstGeom prst="line">
            <a:avLst/>
          </a:prstGeom>
          <a:ln w="76200">
            <a:solidFill>
              <a:srgbClr val="00CC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48" name="Line 122"/>
          <p:cNvSpPr/>
          <p:nvPr/>
        </p:nvSpPr>
        <p:spPr>
          <a:xfrm flipV="1">
            <a:off x="5370083" y="4875858"/>
            <a:ext cx="2130" cy="228591"/>
          </a:xfrm>
          <a:prstGeom prst="line">
            <a:avLst/>
          </a:prstGeom>
          <a:ln w="76200">
            <a:solidFill>
              <a:srgbClr val="FFA4A4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49" name="Line 123"/>
          <p:cNvSpPr/>
          <p:nvPr/>
        </p:nvSpPr>
        <p:spPr>
          <a:xfrm flipV="1">
            <a:off x="5522483" y="4882208"/>
            <a:ext cx="2130" cy="228591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0" name="Line 124"/>
          <p:cNvSpPr/>
          <p:nvPr/>
        </p:nvSpPr>
        <p:spPr>
          <a:xfrm flipV="1">
            <a:off x="5665358" y="4877445"/>
            <a:ext cx="2130" cy="228591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1" name="Line 125"/>
          <p:cNvSpPr/>
          <p:nvPr/>
        </p:nvSpPr>
        <p:spPr>
          <a:xfrm flipV="1">
            <a:off x="6198758" y="5326708"/>
            <a:ext cx="2130" cy="228591"/>
          </a:xfrm>
          <a:prstGeom prst="line">
            <a:avLst/>
          </a:prstGeom>
          <a:ln w="7620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2" name="Line 126"/>
          <p:cNvSpPr/>
          <p:nvPr/>
        </p:nvSpPr>
        <p:spPr>
          <a:xfrm flipV="1">
            <a:off x="6351158" y="5301308"/>
            <a:ext cx="2130" cy="228591"/>
          </a:xfrm>
          <a:prstGeom prst="line">
            <a:avLst/>
          </a:prstGeom>
          <a:ln w="76200">
            <a:solidFill>
              <a:srgbClr val="FFA4A4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3" name="Line 132"/>
          <p:cNvSpPr/>
          <p:nvPr/>
        </p:nvSpPr>
        <p:spPr>
          <a:xfrm flipV="1">
            <a:off x="6503558" y="5317183"/>
            <a:ext cx="2130" cy="228591"/>
          </a:xfrm>
          <a:prstGeom prst="line">
            <a:avLst/>
          </a:prstGeom>
          <a:ln w="76200">
            <a:solidFill>
              <a:srgbClr val="3399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4" name="Line 133"/>
          <p:cNvSpPr/>
          <p:nvPr/>
        </p:nvSpPr>
        <p:spPr>
          <a:xfrm flipV="1">
            <a:off x="7111570" y="5525145"/>
            <a:ext cx="2130" cy="228591"/>
          </a:xfrm>
          <a:prstGeom prst="line">
            <a:avLst/>
          </a:prstGeom>
          <a:ln w="76200">
            <a:solidFill>
              <a:srgbClr val="FFA4A4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5" name="Line 134"/>
          <p:cNvSpPr/>
          <p:nvPr/>
        </p:nvSpPr>
        <p:spPr>
          <a:xfrm flipV="1">
            <a:off x="7265558" y="5517208"/>
            <a:ext cx="2130" cy="228591"/>
          </a:xfrm>
          <a:prstGeom prst="line">
            <a:avLst/>
          </a:prstGeom>
          <a:ln w="7620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6" name="Line 135"/>
          <p:cNvSpPr/>
          <p:nvPr/>
        </p:nvSpPr>
        <p:spPr>
          <a:xfrm flipV="1">
            <a:off x="7417958" y="5515620"/>
            <a:ext cx="2130" cy="228591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7" name="AutoShape 193"/>
          <p:cNvSpPr/>
          <p:nvPr/>
        </p:nvSpPr>
        <p:spPr>
          <a:xfrm flipH="1">
            <a:off x="6629400" y="2513013"/>
            <a:ext cx="152400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358" name="AutoShape 194"/>
          <p:cNvSpPr/>
          <p:nvPr/>
        </p:nvSpPr>
        <p:spPr>
          <a:xfrm flipH="1">
            <a:off x="6781800" y="2513013"/>
            <a:ext cx="152400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359" name="AutoShape 195"/>
          <p:cNvSpPr/>
          <p:nvPr/>
        </p:nvSpPr>
        <p:spPr>
          <a:xfrm flipH="1">
            <a:off x="6934200" y="2513013"/>
            <a:ext cx="152400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360" name="Line 196"/>
          <p:cNvSpPr/>
          <p:nvPr/>
        </p:nvSpPr>
        <p:spPr>
          <a:xfrm flipV="1">
            <a:off x="6705170" y="2267595"/>
            <a:ext cx="2130" cy="228591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61" name="Line 197"/>
          <p:cNvSpPr/>
          <p:nvPr/>
        </p:nvSpPr>
        <p:spPr>
          <a:xfrm flipV="1">
            <a:off x="6857570" y="2266008"/>
            <a:ext cx="2130" cy="228592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62" name="Line 198"/>
          <p:cNvSpPr/>
          <p:nvPr/>
        </p:nvSpPr>
        <p:spPr>
          <a:xfrm flipV="1">
            <a:off x="7009970" y="2264420"/>
            <a:ext cx="2130" cy="228591"/>
          </a:xfrm>
          <a:prstGeom prst="line">
            <a:avLst/>
          </a:prstGeom>
          <a:ln w="7620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63" name="AutoShape 199"/>
          <p:cNvSpPr/>
          <p:nvPr/>
        </p:nvSpPr>
        <p:spPr>
          <a:xfrm flipH="1">
            <a:off x="4037012" y="2514600"/>
            <a:ext cx="152401" cy="152400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364" name="AutoShape 200"/>
          <p:cNvSpPr/>
          <p:nvPr/>
        </p:nvSpPr>
        <p:spPr>
          <a:xfrm flipH="1">
            <a:off x="4189412" y="2514600"/>
            <a:ext cx="152401" cy="152400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365" name="AutoShape 201"/>
          <p:cNvSpPr/>
          <p:nvPr/>
        </p:nvSpPr>
        <p:spPr>
          <a:xfrm flipH="1">
            <a:off x="4341812" y="2514600"/>
            <a:ext cx="152401" cy="152400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366" name="AutoShape 202"/>
          <p:cNvSpPr/>
          <p:nvPr/>
        </p:nvSpPr>
        <p:spPr>
          <a:xfrm flipH="1">
            <a:off x="4494212" y="2514600"/>
            <a:ext cx="152401" cy="152400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367" name="AutoShape 203"/>
          <p:cNvSpPr/>
          <p:nvPr/>
        </p:nvSpPr>
        <p:spPr>
          <a:xfrm flipH="1">
            <a:off x="4646612" y="2514600"/>
            <a:ext cx="152401" cy="152400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368" name="AutoShape 204"/>
          <p:cNvSpPr/>
          <p:nvPr/>
        </p:nvSpPr>
        <p:spPr>
          <a:xfrm flipH="1">
            <a:off x="4799012" y="2514600"/>
            <a:ext cx="152401" cy="152400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369" name="AutoShape 205"/>
          <p:cNvSpPr/>
          <p:nvPr/>
        </p:nvSpPr>
        <p:spPr>
          <a:xfrm flipH="1">
            <a:off x="4951412" y="2514600"/>
            <a:ext cx="152401" cy="152400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370" name="AutoShape 206"/>
          <p:cNvSpPr/>
          <p:nvPr/>
        </p:nvSpPr>
        <p:spPr>
          <a:xfrm flipH="1">
            <a:off x="5103812" y="2514600"/>
            <a:ext cx="152401" cy="152400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371" name="AutoShape 207"/>
          <p:cNvSpPr/>
          <p:nvPr/>
        </p:nvSpPr>
        <p:spPr>
          <a:xfrm flipH="1">
            <a:off x="5256212" y="2514600"/>
            <a:ext cx="152401" cy="152400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372" name="AutoShape 208"/>
          <p:cNvSpPr/>
          <p:nvPr/>
        </p:nvSpPr>
        <p:spPr>
          <a:xfrm flipH="1">
            <a:off x="5410200" y="2514600"/>
            <a:ext cx="152400" cy="152400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373" name="AutoShape 209"/>
          <p:cNvSpPr/>
          <p:nvPr/>
        </p:nvSpPr>
        <p:spPr>
          <a:xfrm flipH="1">
            <a:off x="5562600" y="2514600"/>
            <a:ext cx="152400" cy="152400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374" name="AutoShape 210"/>
          <p:cNvSpPr/>
          <p:nvPr/>
        </p:nvSpPr>
        <p:spPr>
          <a:xfrm flipH="1">
            <a:off x="5715000" y="2514600"/>
            <a:ext cx="152400" cy="152400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375" name="Line 211"/>
          <p:cNvSpPr/>
          <p:nvPr/>
        </p:nvSpPr>
        <p:spPr>
          <a:xfrm flipV="1">
            <a:off x="4112783" y="2266008"/>
            <a:ext cx="2130" cy="228592"/>
          </a:xfrm>
          <a:prstGeom prst="line">
            <a:avLst/>
          </a:prstGeom>
          <a:ln w="76200">
            <a:solidFill>
              <a:srgbClr val="3399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76" name="Line 212"/>
          <p:cNvSpPr/>
          <p:nvPr/>
        </p:nvSpPr>
        <p:spPr>
          <a:xfrm flipV="1">
            <a:off x="4269945" y="2286645"/>
            <a:ext cx="2130" cy="228591"/>
          </a:xfrm>
          <a:prstGeom prst="line">
            <a:avLst/>
          </a:prstGeom>
          <a:ln w="76200">
            <a:solidFill>
              <a:srgbClr val="FFA4A4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77" name="Line 213"/>
          <p:cNvSpPr/>
          <p:nvPr/>
        </p:nvSpPr>
        <p:spPr>
          <a:xfrm flipV="1">
            <a:off x="4417583" y="2269183"/>
            <a:ext cx="2130" cy="228592"/>
          </a:xfrm>
          <a:prstGeom prst="line">
            <a:avLst/>
          </a:prstGeom>
          <a:ln w="7620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78" name="Line 214"/>
          <p:cNvSpPr/>
          <p:nvPr/>
        </p:nvSpPr>
        <p:spPr>
          <a:xfrm flipV="1">
            <a:off x="4569983" y="2270770"/>
            <a:ext cx="2130" cy="228591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79" name="Line 215"/>
          <p:cNvSpPr/>
          <p:nvPr/>
        </p:nvSpPr>
        <p:spPr>
          <a:xfrm flipV="1">
            <a:off x="4722383" y="2261245"/>
            <a:ext cx="2130" cy="228591"/>
          </a:xfrm>
          <a:prstGeom prst="line">
            <a:avLst/>
          </a:prstGeom>
          <a:ln w="7620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80" name="Line 216"/>
          <p:cNvSpPr/>
          <p:nvPr/>
        </p:nvSpPr>
        <p:spPr>
          <a:xfrm flipV="1">
            <a:off x="4876370" y="2273945"/>
            <a:ext cx="2130" cy="228591"/>
          </a:xfrm>
          <a:prstGeom prst="line">
            <a:avLst/>
          </a:prstGeom>
          <a:ln w="76200">
            <a:solidFill>
              <a:srgbClr val="FFA4A4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81" name="Line 217"/>
          <p:cNvSpPr/>
          <p:nvPr/>
        </p:nvSpPr>
        <p:spPr>
          <a:xfrm flipV="1">
            <a:off x="5027183" y="2262833"/>
            <a:ext cx="2130" cy="228592"/>
          </a:xfrm>
          <a:prstGeom prst="line">
            <a:avLst/>
          </a:prstGeom>
          <a:ln w="76200">
            <a:solidFill>
              <a:srgbClr val="3399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82" name="Line 218"/>
          <p:cNvSpPr/>
          <p:nvPr/>
        </p:nvSpPr>
        <p:spPr>
          <a:xfrm flipV="1">
            <a:off x="5179583" y="2281883"/>
            <a:ext cx="2130" cy="228592"/>
          </a:xfrm>
          <a:prstGeom prst="line">
            <a:avLst/>
          </a:prstGeom>
          <a:ln w="76200">
            <a:solidFill>
              <a:srgbClr val="FFA4A4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83" name="Line 219"/>
          <p:cNvSpPr/>
          <p:nvPr/>
        </p:nvSpPr>
        <p:spPr>
          <a:xfrm flipV="1">
            <a:off x="5333570" y="2266008"/>
            <a:ext cx="2130" cy="228592"/>
          </a:xfrm>
          <a:prstGeom prst="line">
            <a:avLst/>
          </a:prstGeom>
          <a:ln w="7620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84" name="Line 220"/>
          <p:cNvSpPr/>
          <p:nvPr/>
        </p:nvSpPr>
        <p:spPr>
          <a:xfrm flipV="1">
            <a:off x="5485970" y="2261245"/>
            <a:ext cx="2130" cy="228591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85" name="Line 221"/>
          <p:cNvSpPr/>
          <p:nvPr/>
        </p:nvSpPr>
        <p:spPr>
          <a:xfrm flipV="1">
            <a:off x="5638370" y="2262833"/>
            <a:ext cx="2130" cy="228592"/>
          </a:xfrm>
          <a:prstGeom prst="line">
            <a:avLst/>
          </a:prstGeom>
          <a:ln w="7620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86" name="Line 222"/>
          <p:cNvSpPr/>
          <p:nvPr/>
        </p:nvSpPr>
        <p:spPr>
          <a:xfrm flipV="1">
            <a:off x="5790770" y="2256483"/>
            <a:ext cx="2130" cy="228592"/>
          </a:xfrm>
          <a:prstGeom prst="line">
            <a:avLst/>
          </a:prstGeom>
          <a:ln w="76200">
            <a:solidFill>
              <a:srgbClr val="FFA4A4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87" name="AutoShape 223"/>
          <p:cNvSpPr/>
          <p:nvPr/>
        </p:nvSpPr>
        <p:spPr>
          <a:xfrm flipH="1">
            <a:off x="5867400" y="2514600"/>
            <a:ext cx="152400" cy="152400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388" name="AutoShape 224"/>
          <p:cNvSpPr/>
          <p:nvPr/>
        </p:nvSpPr>
        <p:spPr>
          <a:xfrm flipH="1">
            <a:off x="6019800" y="2514600"/>
            <a:ext cx="152400" cy="152400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389" name="AutoShape 225"/>
          <p:cNvSpPr/>
          <p:nvPr/>
        </p:nvSpPr>
        <p:spPr>
          <a:xfrm flipH="1">
            <a:off x="6172200" y="2514600"/>
            <a:ext cx="152400" cy="152400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390" name="AutoShape 226"/>
          <p:cNvSpPr/>
          <p:nvPr/>
        </p:nvSpPr>
        <p:spPr>
          <a:xfrm flipH="1">
            <a:off x="6324600" y="2514600"/>
            <a:ext cx="152400" cy="152400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391" name="AutoShape 227"/>
          <p:cNvSpPr/>
          <p:nvPr/>
        </p:nvSpPr>
        <p:spPr>
          <a:xfrm flipH="1">
            <a:off x="6477000" y="2514600"/>
            <a:ext cx="152400" cy="152400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392" name="Line 228"/>
          <p:cNvSpPr/>
          <p:nvPr/>
        </p:nvSpPr>
        <p:spPr>
          <a:xfrm flipV="1">
            <a:off x="5943170" y="2266008"/>
            <a:ext cx="2130" cy="228592"/>
          </a:xfrm>
          <a:prstGeom prst="line">
            <a:avLst/>
          </a:prstGeom>
          <a:ln w="76200">
            <a:solidFill>
              <a:srgbClr val="3399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93" name="Line 229"/>
          <p:cNvSpPr/>
          <p:nvPr/>
        </p:nvSpPr>
        <p:spPr>
          <a:xfrm flipV="1">
            <a:off x="6095570" y="2270770"/>
            <a:ext cx="2130" cy="228591"/>
          </a:xfrm>
          <a:prstGeom prst="line">
            <a:avLst/>
          </a:prstGeom>
          <a:ln w="76200">
            <a:solidFill>
              <a:srgbClr val="3399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94" name="Line 230"/>
          <p:cNvSpPr/>
          <p:nvPr/>
        </p:nvSpPr>
        <p:spPr>
          <a:xfrm flipV="1">
            <a:off x="6247970" y="2270770"/>
            <a:ext cx="2130" cy="228591"/>
          </a:xfrm>
          <a:prstGeom prst="line">
            <a:avLst/>
          </a:prstGeom>
          <a:ln w="7620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95" name="Line 231"/>
          <p:cNvSpPr/>
          <p:nvPr/>
        </p:nvSpPr>
        <p:spPr>
          <a:xfrm flipV="1">
            <a:off x="6400370" y="2269183"/>
            <a:ext cx="2130" cy="228592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96" name="Line 232"/>
          <p:cNvSpPr/>
          <p:nvPr/>
        </p:nvSpPr>
        <p:spPr>
          <a:xfrm flipV="1">
            <a:off x="6552770" y="2267595"/>
            <a:ext cx="2130" cy="228591"/>
          </a:xfrm>
          <a:prstGeom prst="line">
            <a:avLst/>
          </a:prstGeom>
          <a:ln w="76200">
            <a:solidFill>
              <a:srgbClr val="3399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97" name="AutoShape 233"/>
          <p:cNvSpPr/>
          <p:nvPr/>
        </p:nvSpPr>
        <p:spPr>
          <a:xfrm flipH="1">
            <a:off x="3579812" y="2513013"/>
            <a:ext cx="152401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398" name="AutoShape 234"/>
          <p:cNvSpPr/>
          <p:nvPr/>
        </p:nvSpPr>
        <p:spPr>
          <a:xfrm flipH="1">
            <a:off x="3732212" y="2513013"/>
            <a:ext cx="152401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399" name="AutoShape 235"/>
          <p:cNvSpPr/>
          <p:nvPr/>
        </p:nvSpPr>
        <p:spPr>
          <a:xfrm flipH="1">
            <a:off x="3884612" y="2514600"/>
            <a:ext cx="152401" cy="152400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400" name="Line 236"/>
          <p:cNvSpPr/>
          <p:nvPr/>
        </p:nvSpPr>
        <p:spPr>
          <a:xfrm flipV="1">
            <a:off x="3655583" y="2262833"/>
            <a:ext cx="2130" cy="228592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01" name="Line 237"/>
          <p:cNvSpPr/>
          <p:nvPr/>
        </p:nvSpPr>
        <p:spPr>
          <a:xfrm flipV="1">
            <a:off x="3807983" y="2270770"/>
            <a:ext cx="2130" cy="228591"/>
          </a:xfrm>
          <a:prstGeom prst="line">
            <a:avLst/>
          </a:prstGeom>
          <a:ln w="76200">
            <a:solidFill>
              <a:srgbClr val="3399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02" name="Line 238"/>
          <p:cNvSpPr/>
          <p:nvPr/>
        </p:nvSpPr>
        <p:spPr>
          <a:xfrm flipV="1">
            <a:off x="3960383" y="2273945"/>
            <a:ext cx="2130" cy="228591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03" name="AutoShape 243"/>
          <p:cNvSpPr/>
          <p:nvPr/>
        </p:nvSpPr>
        <p:spPr>
          <a:xfrm flipH="1">
            <a:off x="7189788" y="5759450"/>
            <a:ext cx="152401" cy="152400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706E6A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404" name="AutoShape 244"/>
          <p:cNvSpPr/>
          <p:nvPr/>
        </p:nvSpPr>
        <p:spPr>
          <a:xfrm flipH="1">
            <a:off x="7342188" y="5759450"/>
            <a:ext cx="152401" cy="152400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706E6A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405" name="AutoShape 246"/>
          <p:cNvSpPr/>
          <p:nvPr/>
        </p:nvSpPr>
        <p:spPr>
          <a:xfrm flipH="1">
            <a:off x="7037388" y="5761037"/>
            <a:ext cx="152401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706E6A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406" name="AutoShape 248"/>
          <p:cNvSpPr/>
          <p:nvPr/>
        </p:nvSpPr>
        <p:spPr>
          <a:xfrm flipH="1">
            <a:off x="6122987" y="5562600"/>
            <a:ext cx="152401" cy="152400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706E6A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407" name="AutoShape 249"/>
          <p:cNvSpPr/>
          <p:nvPr/>
        </p:nvSpPr>
        <p:spPr>
          <a:xfrm flipH="1">
            <a:off x="6275387" y="5562600"/>
            <a:ext cx="152401" cy="152400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706E6A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408" name="AutoShape 250"/>
          <p:cNvSpPr/>
          <p:nvPr/>
        </p:nvSpPr>
        <p:spPr>
          <a:xfrm flipH="1">
            <a:off x="6427787" y="5562600"/>
            <a:ext cx="152401" cy="152400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706E6A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409" name="AutoShape 251"/>
          <p:cNvSpPr/>
          <p:nvPr/>
        </p:nvSpPr>
        <p:spPr>
          <a:xfrm flipH="1">
            <a:off x="5589587" y="5129212"/>
            <a:ext cx="152401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706E6A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410" name="AutoShape 252"/>
          <p:cNvSpPr/>
          <p:nvPr/>
        </p:nvSpPr>
        <p:spPr>
          <a:xfrm flipH="1">
            <a:off x="4665662" y="4965700"/>
            <a:ext cx="152401" cy="152400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706E6A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411" name="AutoShape 253"/>
          <p:cNvSpPr/>
          <p:nvPr/>
        </p:nvSpPr>
        <p:spPr>
          <a:xfrm flipH="1">
            <a:off x="5284787" y="5127625"/>
            <a:ext cx="152401" cy="152400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706E6A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412" name="AutoShape 254"/>
          <p:cNvSpPr/>
          <p:nvPr/>
        </p:nvSpPr>
        <p:spPr>
          <a:xfrm flipH="1">
            <a:off x="5437187" y="5127625"/>
            <a:ext cx="152401" cy="152400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706E6A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413" name="AutoShape 255"/>
          <p:cNvSpPr/>
          <p:nvPr/>
        </p:nvSpPr>
        <p:spPr>
          <a:xfrm flipH="1">
            <a:off x="4513262" y="4967287"/>
            <a:ext cx="152401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706E6A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414" name="Rectangle 261"/>
          <p:cNvSpPr/>
          <p:nvPr/>
        </p:nvSpPr>
        <p:spPr>
          <a:xfrm>
            <a:off x="3886200" y="5143500"/>
            <a:ext cx="484188" cy="3048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415" name="Rectangle 262"/>
          <p:cNvSpPr/>
          <p:nvPr/>
        </p:nvSpPr>
        <p:spPr>
          <a:xfrm>
            <a:off x="4370387" y="5143500"/>
            <a:ext cx="457201" cy="304800"/>
          </a:xfrm>
          <a:prstGeom prst="rect">
            <a:avLst/>
          </a:prstGeom>
          <a:solidFill>
            <a:srgbClr val="A65D2A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416" name="Rectangle 263"/>
          <p:cNvSpPr/>
          <p:nvPr/>
        </p:nvSpPr>
        <p:spPr>
          <a:xfrm>
            <a:off x="5294312" y="5295900"/>
            <a:ext cx="457201" cy="304800"/>
          </a:xfrm>
          <a:prstGeom prst="rect">
            <a:avLst/>
          </a:prstGeom>
          <a:solidFill>
            <a:srgbClr val="FF9953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417" name="Rectangle 264"/>
          <p:cNvSpPr/>
          <p:nvPr/>
        </p:nvSpPr>
        <p:spPr>
          <a:xfrm>
            <a:off x="6122987" y="5715000"/>
            <a:ext cx="457201" cy="304800"/>
          </a:xfrm>
          <a:prstGeom prst="rect">
            <a:avLst/>
          </a:prstGeom>
          <a:solidFill>
            <a:srgbClr val="008B34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418" name="AutoShape 265"/>
          <p:cNvSpPr/>
          <p:nvPr/>
        </p:nvSpPr>
        <p:spPr>
          <a:xfrm flipH="1">
            <a:off x="7086600" y="2506663"/>
            <a:ext cx="152400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419" name="Line 266"/>
          <p:cNvSpPr/>
          <p:nvPr/>
        </p:nvSpPr>
        <p:spPr>
          <a:xfrm flipV="1">
            <a:off x="7162370" y="2259658"/>
            <a:ext cx="2130" cy="228592"/>
          </a:xfrm>
          <a:prstGeom prst="line">
            <a:avLst/>
          </a:prstGeom>
          <a:ln w="76200">
            <a:solidFill>
              <a:srgbClr val="FFA4A4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0" name="AutoShape 267"/>
          <p:cNvSpPr/>
          <p:nvPr/>
        </p:nvSpPr>
        <p:spPr>
          <a:xfrm rot="10800000" flipH="1">
            <a:off x="4370387" y="4238625"/>
            <a:ext cx="152401" cy="152400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421" name="AutoShape 268"/>
          <p:cNvSpPr/>
          <p:nvPr/>
        </p:nvSpPr>
        <p:spPr>
          <a:xfrm rot="10800000" flipH="1">
            <a:off x="4217987" y="4238625"/>
            <a:ext cx="152401" cy="152400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422" name="AutoShape 269"/>
          <p:cNvSpPr/>
          <p:nvPr/>
        </p:nvSpPr>
        <p:spPr>
          <a:xfrm rot="10800000" flipH="1">
            <a:off x="4065587" y="4238625"/>
            <a:ext cx="152401" cy="152400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423" name="Line 270"/>
          <p:cNvSpPr/>
          <p:nvPr/>
        </p:nvSpPr>
        <p:spPr>
          <a:xfrm flipH="1">
            <a:off x="4444888" y="4409121"/>
            <a:ext cx="2130" cy="228592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4" name="Line 271"/>
          <p:cNvSpPr/>
          <p:nvPr/>
        </p:nvSpPr>
        <p:spPr>
          <a:xfrm flipH="1">
            <a:off x="4292488" y="4410709"/>
            <a:ext cx="2130" cy="228591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5" name="Line 272"/>
          <p:cNvSpPr/>
          <p:nvPr/>
        </p:nvSpPr>
        <p:spPr>
          <a:xfrm flipH="1">
            <a:off x="4140088" y="4412296"/>
            <a:ext cx="2130" cy="228592"/>
          </a:xfrm>
          <a:prstGeom prst="line">
            <a:avLst/>
          </a:prstGeom>
          <a:ln w="7620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6" name="AutoShape 273"/>
          <p:cNvSpPr/>
          <p:nvPr/>
        </p:nvSpPr>
        <p:spPr>
          <a:xfrm rot="10800000" flipH="1">
            <a:off x="6964363" y="4237037"/>
            <a:ext cx="152401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427" name="AutoShape 274"/>
          <p:cNvSpPr/>
          <p:nvPr/>
        </p:nvSpPr>
        <p:spPr>
          <a:xfrm rot="10800000" flipH="1">
            <a:off x="6811963" y="4237037"/>
            <a:ext cx="152401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428" name="AutoShape 275"/>
          <p:cNvSpPr/>
          <p:nvPr/>
        </p:nvSpPr>
        <p:spPr>
          <a:xfrm rot="10800000" flipH="1">
            <a:off x="6659563" y="4237037"/>
            <a:ext cx="152401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429" name="AutoShape 276"/>
          <p:cNvSpPr/>
          <p:nvPr/>
        </p:nvSpPr>
        <p:spPr>
          <a:xfrm rot="10800000" flipH="1">
            <a:off x="6507163" y="4237037"/>
            <a:ext cx="152401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430" name="AutoShape 277"/>
          <p:cNvSpPr/>
          <p:nvPr/>
        </p:nvSpPr>
        <p:spPr>
          <a:xfrm rot="10800000" flipH="1">
            <a:off x="6354762" y="4237037"/>
            <a:ext cx="152401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431" name="AutoShape 278"/>
          <p:cNvSpPr/>
          <p:nvPr/>
        </p:nvSpPr>
        <p:spPr>
          <a:xfrm rot="10800000" flipH="1">
            <a:off x="6202362" y="4237037"/>
            <a:ext cx="152401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432" name="AutoShape 279"/>
          <p:cNvSpPr/>
          <p:nvPr/>
        </p:nvSpPr>
        <p:spPr>
          <a:xfrm rot="10800000" flipH="1">
            <a:off x="6049962" y="4237037"/>
            <a:ext cx="152401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433" name="AutoShape 280"/>
          <p:cNvSpPr/>
          <p:nvPr/>
        </p:nvSpPr>
        <p:spPr>
          <a:xfrm rot="10800000" flipH="1">
            <a:off x="5897562" y="4237037"/>
            <a:ext cx="152401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434" name="AutoShape 281"/>
          <p:cNvSpPr/>
          <p:nvPr/>
        </p:nvSpPr>
        <p:spPr>
          <a:xfrm rot="10800000" flipH="1">
            <a:off x="5745162" y="4237037"/>
            <a:ext cx="152401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435" name="AutoShape 282"/>
          <p:cNvSpPr/>
          <p:nvPr/>
        </p:nvSpPr>
        <p:spPr>
          <a:xfrm rot="10800000" flipH="1">
            <a:off x="5589587" y="4237037"/>
            <a:ext cx="152401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436" name="AutoShape 283"/>
          <p:cNvSpPr/>
          <p:nvPr/>
        </p:nvSpPr>
        <p:spPr>
          <a:xfrm rot="10800000" flipH="1">
            <a:off x="5437187" y="4237037"/>
            <a:ext cx="152401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437" name="AutoShape 284"/>
          <p:cNvSpPr/>
          <p:nvPr/>
        </p:nvSpPr>
        <p:spPr>
          <a:xfrm rot="10800000" flipH="1">
            <a:off x="5284787" y="4237037"/>
            <a:ext cx="152401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438" name="Line 285"/>
          <p:cNvSpPr/>
          <p:nvPr/>
        </p:nvSpPr>
        <p:spPr>
          <a:xfrm flipH="1">
            <a:off x="7038863" y="4412296"/>
            <a:ext cx="2130" cy="228592"/>
          </a:xfrm>
          <a:prstGeom prst="line">
            <a:avLst/>
          </a:prstGeom>
          <a:ln w="76200">
            <a:solidFill>
              <a:srgbClr val="3399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9" name="Line 286"/>
          <p:cNvSpPr/>
          <p:nvPr/>
        </p:nvSpPr>
        <p:spPr>
          <a:xfrm flipH="1">
            <a:off x="6886463" y="4396421"/>
            <a:ext cx="2130" cy="228592"/>
          </a:xfrm>
          <a:prstGeom prst="line">
            <a:avLst/>
          </a:prstGeom>
          <a:ln w="76200">
            <a:solidFill>
              <a:srgbClr val="FFA4A4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40" name="Line 287"/>
          <p:cNvSpPr/>
          <p:nvPr/>
        </p:nvSpPr>
        <p:spPr>
          <a:xfrm flipH="1">
            <a:off x="6734063" y="4409121"/>
            <a:ext cx="2130" cy="228592"/>
          </a:xfrm>
          <a:prstGeom prst="line">
            <a:avLst/>
          </a:prstGeom>
          <a:ln w="7620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41" name="Line 288"/>
          <p:cNvSpPr/>
          <p:nvPr/>
        </p:nvSpPr>
        <p:spPr>
          <a:xfrm flipH="1">
            <a:off x="6581663" y="4407534"/>
            <a:ext cx="2130" cy="228591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42" name="Line 289"/>
          <p:cNvSpPr/>
          <p:nvPr/>
        </p:nvSpPr>
        <p:spPr>
          <a:xfrm flipH="1">
            <a:off x="6429263" y="4417059"/>
            <a:ext cx="2130" cy="228591"/>
          </a:xfrm>
          <a:prstGeom prst="line">
            <a:avLst/>
          </a:prstGeom>
          <a:ln w="7620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43" name="Line 290"/>
          <p:cNvSpPr/>
          <p:nvPr/>
        </p:nvSpPr>
        <p:spPr>
          <a:xfrm flipH="1">
            <a:off x="6283213" y="4420234"/>
            <a:ext cx="2130" cy="228591"/>
          </a:xfrm>
          <a:prstGeom prst="line">
            <a:avLst/>
          </a:prstGeom>
          <a:ln w="76200">
            <a:solidFill>
              <a:srgbClr val="FFA4A4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44" name="Line 291"/>
          <p:cNvSpPr/>
          <p:nvPr/>
        </p:nvSpPr>
        <p:spPr>
          <a:xfrm flipH="1">
            <a:off x="6124463" y="4415471"/>
            <a:ext cx="2130" cy="228592"/>
          </a:xfrm>
          <a:prstGeom prst="line">
            <a:avLst/>
          </a:prstGeom>
          <a:ln w="76200">
            <a:solidFill>
              <a:srgbClr val="3399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45" name="Line 292"/>
          <p:cNvSpPr/>
          <p:nvPr/>
        </p:nvSpPr>
        <p:spPr>
          <a:xfrm flipH="1">
            <a:off x="5968888" y="4399596"/>
            <a:ext cx="2130" cy="228592"/>
          </a:xfrm>
          <a:prstGeom prst="line">
            <a:avLst/>
          </a:prstGeom>
          <a:ln w="76200">
            <a:solidFill>
              <a:srgbClr val="FFA4A4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46" name="Line 293"/>
          <p:cNvSpPr/>
          <p:nvPr/>
        </p:nvSpPr>
        <p:spPr>
          <a:xfrm flipH="1">
            <a:off x="5818075" y="4412296"/>
            <a:ext cx="2130" cy="228592"/>
          </a:xfrm>
          <a:prstGeom prst="line">
            <a:avLst/>
          </a:prstGeom>
          <a:ln w="7620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47" name="Line 294"/>
          <p:cNvSpPr/>
          <p:nvPr/>
        </p:nvSpPr>
        <p:spPr>
          <a:xfrm flipH="1">
            <a:off x="5664088" y="4417059"/>
            <a:ext cx="2130" cy="228591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48" name="Line 295"/>
          <p:cNvSpPr/>
          <p:nvPr/>
        </p:nvSpPr>
        <p:spPr>
          <a:xfrm flipH="1">
            <a:off x="5511688" y="4415471"/>
            <a:ext cx="2130" cy="228592"/>
          </a:xfrm>
          <a:prstGeom prst="line">
            <a:avLst/>
          </a:prstGeom>
          <a:ln w="7620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49" name="Line 296"/>
          <p:cNvSpPr/>
          <p:nvPr/>
        </p:nvSpPr>
        <p:spPr>
          <a:xfrm flipH="1">
            <a:off x="5356113" y="4405946"/>
            <a:ext cx="2130" cy="228592"/>
          </a:xfrm>
          <a:prstGeom prst="line">
            <a:avLst/>
          </a:prstGeom>
          <a:ln w="76200">
            <a:solidFill>
              <a:srgbClr val="FFA4A4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0" name="AutoShape 297"/>
          <p:cNvSpPr/>
          <p:nvPr/>
        </p:nvSpPr>
        <p:spPr>
          <a:xfrm rot="10800000" flipH="1">
            <a:off x="5132387" y="4237037"/>
            <a:ext cx="152401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451" name="AutoShape 298"/>
          <p:cNvSpPr/>
          <p:nvPr/>
        </p:nvSpPr>
        <p:spPr>
          <a:xfrm rot="10800000" flipH="1">
            <a:off x="4979987" y="4237037"/>
            <a:ext cx="152401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452" name="AutoShape 299"/>
          <p:cNvSpPr/>
          <p:nvPr/>
        </p:nvSpPr>
        <p:spPr>
          <a:xfrm rot="10800000" flipH="1">
            <a:off x="4827587" y="4237037"/>
            <a:ext cx="152401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453" name="AutoShape 300"/>
          <p:cNvSpPr/>
          <p:nvPr/>
        </p:nvSpPr>
        <p:spPr>
          <a:xfrm rot="10800000" flipH="1">
            <a:off x="4675187" y="4237037"/>
            <a:ext cx="152401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454" name="AutoShape 301"/>
          <p:cNvSpPr/>
          <p:nvPr/>
        </p:nvSpPr>
        <p:spPr>
          <a:xfrm rot="10800000" flipH="1">
            <a:off x="4522787" y="4237037"/>
            <a:ext cx="152401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455" name="Line 302"/>
          <p:cNvSpPr/>
          <p:nvPr/>
        </p:nvSpPr>
        <p:spPr>
          <a:xfrm flipH="1">
            <a:off x="5206888" y="4412296"/>
            <a:ext cx="2130" cy="228592"/>
          </a:xfrm>
          <a:prstGeom prst="line">
            <a:avLst/>
          </a:prstGeom>
          <a:ln w="76200">
            <a:solidFill>
              <a:srgbClr val="3399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6" name="Line 303"/>
          <p:cNvSpPr/>
          <p:nvPr/>
        </p:nvSpPr>
        <p:spPr>
          <a:xfrm flipH="1">
            <a:off x="5054488" y="4407534"/>
            <a:ext cx="2130" cy="228591"/>
          </a:xfrm>
          <a:prstGeom prst="line">
            <a:avLst/>
          </a:prstGeom>
          <a:ln w="76200">
            <a:solidFill>
              <a:srgbClr val="3399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7" name="Line 304"/>
          <p:cNvSpPr/>
          <p:nvPr/>
        </p:nvSpPr>
        <p:spPr>
          <a:xfrm flipH="1">
            <a:off x="4902088" y="4407534"/>
            <a:ext cx="2130" cy="228591"/>
          </a:xfrm>
          <a:prstGeom prst="line">
            <a:avLst/>
          </a:prstGeom>
          <a:ln w="7620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8" name="Line 305"/>
          <p:cNvSpPr/>
          <p:nvPr/>
        </p:nvSpPr>
        <p:spPr>
          <a:xfrm flipH="1">
            <a:off x="4749688" y="4407534"/>
            <a:ext cx="2130" cy="228591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9" name="Line 306"/>
          <p:cNvSpPr/>
          <p:nvPr/>
        </p:nvSpPr>
        <p:spPr>
          <a:xfrm flipH="1">
            <a:off x="4597288" y="4409121"/>
            <a:ext cx="2130" cy="228592"/>
          </a:xfrm>
          <a:prstGeom prst="line">
            <a:avLst/>
          </a:prstGeom>
          <a:ln w="76200">
            <a:solidFill>
              <a:srgbClr val="3399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0" name="AutoShape 307"/>
          <p:cNvSpPr/>
          <p:nvPr/>
        </p:nvSpPr>
        <p:spPr>
          <a:xfrm rot="10800000" flipH="1">
            <a:off x="7421563" y="4240212"/>
            <a:ext cx="152401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461" name="AutoShape 308"/>
          <p:cNvSpPr/>
          <p:nvPr/>
        </p:nvSpPr>
        <p:spPr>
          <a:xfrm rot="10800000" flipH="1">
            <a:off x="7269163" y="4240212"/>
            <a:ext cx="152401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462" name="AutoShape 309"/>
          <p:cNvSpPr/>
          <p:nvPr/>
        </p:nvSpPr>
        <p:spPr>
          <a:xfrm rot="10800000" flipH="1">
            <a:off x="7116763" y="4238625"/>
            <a:ext cx="152401" cy="152400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463" name="Line 310"/>
          <p:cNvSpPr/>
          <p:nvPr/>
        </p:nvSpPr>
        <p:spPr>
          <a:xfrm flipH="1">
            <a:off x="7496063" y="4415471"/>
            <a:ext cx="2130" cy="228592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4" name="Line 311"/>
          <p:cNvSpPr/>
          <p:nvPr/>
        </p:nvSpPr>
        <p:spPr>
          <a:xfrm flipH="1">
            <a:off x="7343663" y="4407534"/>
            <a:ext cx="2130" cy="228591"/>
          </a:xfrm>
          <a:prstGeom prst="line">
            <a:avLst/>
          </a:prstGeom>
          <a:ln w="76200">
            <a:solidFill>
              <a:srgbClr val="3399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5" name="Line 312"/>
          <p:cNvSpPr/>
          <p:nvPr/>
        </p:nvSpPr>
        <p:spPr>
          <a:xfrm flipH="1">
            <a:off x="7191263" y="4404359"/>
            <a:ext cx="2130" cy="228591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6" name="AutoShape 313"/>
          <p:cNvSpPr/>
          <p:nvPr/>
        </p:nvSpPr>
        <p:spPr>
          <a:xfrm rot="10800000" flipH="1">
            <a:off x="3913187" y="4244975"/>
            <a:ext cx="152401" cy="152400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467" name="Line 314"/>
          <p:cNvSpPr/>
          <p:nvPr/>
        </p:nvSpPr>
        <p:spPr>
          <a:xfrm flipH="1">
            <a:off x="3987688" y="4420234"/>
            <a:ext cx="2130" cy="228591"/>
          </a:xfrm>
          <a:prstGeom prst="line">
            <a:avLst/>
          </a:prstGeom>
          <a:ln w="76200">
            <a:solidFill>
              <a:srgbClr val="FFA4A4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8" name="Rectangle 324"/>
          <p:cNvSpPr/>
          <p:nvPr/>
        </p:nvSpPr>
        <p:spPr>
          <a:xfrm>
            <a:off x="7037388" y="5943600"/>
            <a:ext cx="457201" cy="304800"/>
          </a:xfrm>
          <a:prstGeom prst="rect">
            <a:avLst/>
          </a:prstGeom>
          <a:solidFill>
            <a:srgbClr val="FF8B93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469" name="AutoShape 326"/>
          <p:cNvSpPr/>
          <p:nvPr/>
        </p:nvSpPr>
        <p:spPr>
          <a:xfrm>
            <a:off x="8610600" y="1724025"/>
            <a:ext cx="152400" cy="152400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470" name="AutoShape 327"/>
          <p:cNvSpPr/>
          <p:nvPr/>
        </p:nvSpPr>
        <p:spPr>
          <a:xfrm>
            <a:off x="8763000" y="1724025"/>
            <a:ext cx="152400" cy="152400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471" name="Line 330"/>
          <p:cNvSpPr/>
          <p:nvPr/>
        </p:nvSpPr>
        <p:spPr>
          <a:xfrm flipH="1" flipV="1">
            <a:off x="8685100" y="1896120"/>
            <a:ext cx="2130" cy="228591"/>
          </a:xfrm>
          <a:prstGeom prst="line">
            <a:avLst/>
          </a:prstGeom>
          <a:ln w="76200">
            <a:solidFill>
              <a:srgbClr val="3399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72" name="Line 331"/>
          <p:cNvSpPr/>
          <p:nvPr/>
        </p:nvSpPr>
        <p:spPr>
          <a:xfrm flipH="1" flipV="1">
            <a:off x="8837500" y="1897708"/>
            <a:ext cx="2130" cy="228592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73" name="Line 334"/>
          <p:cNvSpPr/>
          <p:nvPr/>
        </p:nvSpPr>
        <p:spPr>
          <a:xfrm flipV="1">
            <a:off x="4427108" y="4715520"/>
            <a:ext cx="2130" cy="228591"/>
          </a:xfrm>
          <a:prstGeom prst="line">
            <a:avLst/>
          </a:prstGeom>
          <a:ln w="76200">
            <a:solidFill>
              <a:srgbClr val="00CC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74" name="AutoShape 335"/>
          <p:cNvSpPr/>
          <p:nvPr/>
        </p:nvSpPr>
        <p:spPr>
          <a:xfrm flipH="1">
            <a:off x="4351337" y="4964112"/>
            <a:ext cx="152401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706E6A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475" name="Line 336"/>
          <p:cNvSpPr/>
          <p:nvPr/>
        </p:nvSpPr>
        <p:spPr>
          <a:xfrm flipV="1">
            <a:off x="7267145" y="2877195"/>
            <a:ext cx="2130" cy="228591"/>
          </a:xfrm>
          <a:prstGeom prst="line">
            <a:avLst/>
          </a:prstGeom>
          <a:ln w="76200">
            <a:solidFill>
              <a:srgbClr val="FFA4A4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76" name="Line 337"/>
          <p:cNvSpPr/>
          <p:nvPr/>
        </p:nvSpPr>
        <p:spPr>
          <a:xfrm flipH="1" flipV="1">
            <a:off x="8618425" y="2848620"/>
            <a:ext cx="2130" cy="228591"/>
          </a:xfrm>
          <a:prstGeom prst="line">
            <a:avLst/>
          </a:prstGeom>
          <a:ln w="76200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26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Then Watson and Crick . . .</a:t>
            </a:r>
          </a:p>
        </p:txBody>
      </p:sp>
      <p:sp>
        <p:nvSpPr>
          <p:cNvPr id="127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686800" cy="5506942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Worked through morning to fit base pairs inside their double helix model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When done, they had found that:  	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400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 sz="1800"/>
              <a:t>Helical diameter was right: 2 nm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400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 sz="1600"/>
              <a:t>Diffraction spacing of 0.34 nm = </a:t>
            </a:r>
          </a:p>
          <a:p>
            <a:pPr>
              <a:spcBef>
                <a:spcPts val="100"/>
              </a:spcBef>
              <a:defRPr sz="600">
                <a:latin typeface="+mj-lt"/>
                <a:ea typeface="+mj-ea"/>
                <a:cs typeface="+mj-cs"/>
                <a:sym typeface="Arial"/>
              </a:defRPr>
            </a:pPr>
            <a:r>
              <a:t>		</a:t>
            </a:r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     Spacing between parallel base pairs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400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 sz="1600"/>
              <a:t>Diffraction spacing of 3.4 nm = </a:t>
            </a:r>
          </a:p>
          <a:p>
            <a:pPr>
              <a:defRPr sz="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     1 revolution = stack of 10 base pairs</a:t>
            </a:r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Wrote up a short two page journal article describing their finding</a:t>
            </a:r>
          </a:p>
        </p:txBody>
      </p:sp>
      <p:pic>
        <p:nvPicPr>
          <p:cNvPr id="12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10938" t="32292" r="53906" b="11458"/>
          <a:stretch>
            <a:fillRect/>
          </a:stretch>
        </p:blipFill>
        <p:spPr>
          <a:xfrm>
            <a:off x="5194300" y="1561734"/>
            <a:ext cx="3016555" cy="36198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479" name="Rectangle 2"/>
          <p:cNvSpPr txBox="1">
            <a:spLocks noGrp="1"/>
          </p:cNvSpPr>
          <p:nvPr>
            <p:ph type="title"/>
          </p:nvPr>
        </p:nvSpPr>
        <p:spPr>
          <a:xfrm>
            <a:off x="152400" y="76200"/>
            <a:ext cx="8839200" cy="6096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What if complementary RNA subunit is programmed elsewhere on genome?</a:t>
            </a:r>
          </a:p>
        </p:txBody>
      </p:sp>
      <p:sp>
        <p:nvSpPr>
          <p:cNvPr id="1480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761999"/>
            <a:ext cx="8686800" cy="6083894"/>
          </a:xfrm>
          <a:prstGeom prst="rect">
            <a:avLst/>
          </a:prstGeom>
        </p:spPr>
        <p:txBody>
          <a:bodyPr/>
          <a:lstStyle/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400">
                <a:latin typeface="+mj-lt"/>
                <a:ea typeface="+mj-ea"/>
                <a:cs typeface="+mj-cs"/>
                <a:sym typeface="Arial"/>
              </a:defRPr>
            </a:pPr>
            <a:r>
              <a:t>DNA:</a:t>
            </a:r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400">
                <a:latin typeface="+mj-lt"/>
                <a:ea typeface="+mj-ea"/>
                <a:cs typeface="+mj-cs"/>
                <a:sym typeface="Arial"/>
              </a:defRPr>
            </a:pPr>
            <a:r>
              <a:t>protein mRNA:							:Other RNA</a:t>
            </a:r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RNA subunit from elsewhere can mate with first long segment of mRNA:</a:t>
            </a:r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Stopping tRNA from delivering its programmed peptide to that site, halting protein’s synthesis</a:t>
            </a:r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</a:p>
        </p:txBody>
      </p:sp>
      <p:sp>
        <p:nvSpPr>
          <p:cNvPr id="1481" name="AutoShape 4"/>
          <p:cNvSpPr/>
          <p:nvPr/>
        </p:nvSpPr>
        <p:spPr>
          <a:xfrm>
            <a:off x="2133600" y="1066800"/>
            <a:ext cx="152400" cy="152400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482" name="AutoShape 5"/>
          <p:cNvSpPr/>
          <p:nvPr/>
        </p:nvSpPr>
        <p:spPr>
          <a:xfrm>
            <a:off x="2286000" y="1066800"/>
            <a:ext cx="152400" cy="152400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483" name="AutoShape 6"/>
          <p:cNvSpPr/>
          <p:nvPr/>
        </p:nvSpPr>
        <p:spPr>
          <a:xfrm>
            <a:off x="2438400" y="1066800"/>
            <a:ext cx="152400" cy="152400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484" name="AutoShape 7"/>
          <p:cNvSpPr/>
          <p:nvPr/>
        </p:nvSpPr>
        <p:spPr>
          <a:xfrm>
            <a:off x="2590800" y="1066800"/>
            <a:ext cx="152400" cy="152400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485" name="AutoShape 8"/>
          <p:cNvSpPr/>
          <p:nvPr/>
        </p:nvSpPr>
        <p:spPr>
          <a:xfrm>
            <a:off x="2743200" y="1066800"/>
            <a:ext cx="152400" cy="152400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486" name="AutoShape 9"/>
          <p:cNvSpPr/>
          <p:nvPr/>
        </p:nvSpPr>
        <p:spPr>
          <a:xfrm>
            <a:off x="2895600" y="1066800"/>
            <a:ext cx="152400" cy="152400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487" name="AutoShape 10"/>
          <p:cNvSpPr/>
          <p:nvPr/>
        </p:nvSpPr>
        <p:spPr>
          <a:xfrm>
            <a:off x="3048000" y="1066800"/>
            <a:ext cx="152400" cy="152400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488" name="AutoShape 11"/>
          <p:cNvSpPr/>
          <p:nvPr/>
        </p:nvSpPr>
        <p:spPr>
          <a:xfrm>
            <a:off x="3200400" y="1066800"/>
            <a:ext cx="152400" cy="152400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489" name="AutoShape 12"/>
          <p:cNvSpPr/>
          <p:nvPr/>
        </p:nvSpPr>
        <p:spPr>
          <a:xfrm>
            <a:off x="3352800" y="1066800"/>
            <a:ext cx="152400" cy="152400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490" name="AutoShape 13"/>
          <p:cNvSpPr/>
          <p:nvPr/>
        </p:nvSpPr>
        <p:spPr>
          <a:xfrm>
            <a:off x="3505200" y="1066800"/>
            <a:ext cx="152400" cy="152400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491" name="AutoShape 14"/>
          <p:cNvSpPr/>
          <p:nvPr/>
        </p:nvSpPr>
        <p:spPr>
          <a:xfrm>
            <a:off x="3657600" y="1066800"/>
            <a:ext cx="152400" cy="152400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492" name="AutoShape 15"/>
          <p:cNvSpPr/>
          <p:nvPr/>
        </p:nvSpPr>
        <p:spPr>
          <a:xfrm>
            <a:off x="3810000" y="1066800"/>
            <a:ext cx="152400" cy="152400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493" name="Line 16"/>
          <p:cNvSpPr/>
          <p:nvPr/>
        </p:nvSpPr>
        <p:spPr>
          <a:xfrm flipH="1" flipV="1">
            <a:off x="2208100" y="1238895"/>
            <a:ext cx="2130" cy="228591"/>
          </a:xfrm>
          <a:prstGeom prst="line">
            <a:avLst/>
          </a:prstGeom>
          <a:ln w="7620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94" name="Line 17"/>
          <p:cNvSpPr/>
          <p:nvPr/>
        </p:nvSpPr>
        <p:spPr>
          <a:xfrm flipH="1" flipV="1">
            <a:off x="2360500" y="1240483"/>
            <a:ext cx="2130" cy="228591"/>
          </a:xfrm>
          <a:prstGeom prst="line">
            <a:avLst/>
          </a:prstGeom>
          <a:ln w="76200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95" name="Line 18"/>
          <p:cNvSpPr/>
          <p:nvPr/>
        </p:nvSpPr>
        <p:spPr>
          <a:xfrm flipH="1" flipV="1">
            <a:off x="2512900" y="1242070"/>
            <a:ext cx="2130" cy="228591"/>
          </a:xfrm>
          <a:prstGeom prst="line">
            <a:avLst/>
          </a:prstGeom>
          <a:ln w="76200">
            <a:solidFill>
              <a:srgbClr val="3399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96" name="Line 19"/>
          <p:cNvSpPr/>
          <p:nvPr/>
        </p:nvSpPr>
        <p:spPr>
          <a:xfrm flipH="1" flipV="1">
            <a:off x="2665300" y="1230958"/>
            <a:ext cx="2130" cy="228591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97" name="Line 20"/>
          <p:cNvSpPr/>
          <p:nvPr/>
        </p:nvSpPr>
        <p:spPr>
          <a:xfrm flipH="1" flipV="1">
            <a:off x="2817700" y="1238895"/>
            <a:ext cx="2130" cy="228591"/>
          </a:xfrm>
          <a:prstGeom prst="line">
            <a:avLst/>
          </a:prstGeom>
          <a:ln w="76200">
            <a:solidFill>
              <a:srgbClr val="3399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98" name="Line 21"/>
          <p:cNvSpPr/>
          <p:nvPr/>
        </p:nvSpPr>
        <p:spPr>
          <a:xfrm flipH="1" flipV="1">
            <a:off x="2970100" y="1240483"/>
            <a:ext cx="2130" cy="228591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99" name="Line 22"/>
          <p:cNvSpPr/>
          <p:nvPr/>
        </p:nvSpPr>
        <p:spPr>
          <a:xfrm flipH="1" flipV="1">
            <a:off x="3122500" y="1242070"/>
            <a:ext cx="2130" cy="228591"/>
          </a:xfrm>
          <a:prstGeom prst="line">
            <a:avLst/>
          </a:prstGeom>
          <a:ln w="7620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00" name="Line 23"/>
          <p:cNvSpPr/>
          <p:nvPr/>
        </p:nvSpPr>
        <p:spPr>
          <a:xfrm flipH="1" flipV="1">
            <a:off x="3274900" y="1243658"/>
            <a:ext cx="2130" cy="228591"/>
          </a:xfrm>
          <a:prstGeom prst="line">
            <a:avLst/>
          </a:prstGeom>
          <a:ln w="76200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01" name="Line 24"/>
          <p:cNvSpPr/>
          <p:nvPr/>
        </p:nvSpPr>
        <p:spPr>
          <a:xfrm flipH="1" flipV="1">
            <a:off x="3427300" y="1245245"/>
            <a:ext cx="2130" cy="228591"/>
          </a:xfrm>
          <a:prstGeom prst="line">
            <a:avLst/>
          </a:prstGeom>
          <a:ln w="76200">
            <a:solidFill>
              <a:srgbClr val="3399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02" name="Line 25"/>
          <p:cNvSpPr/>
          <p:nvPr/>
        </p:nvSpPr>
        <p:spPr>
          <a:xfrm flipH="1" flipV="1">
            <a:off x="3579700" y="1246833"/>
            <a:ext cx="2130" cy="228591"/>
          </a:xfrm>
          <a:prstGeom prst="line">
            <a:avLst/>
          </a:prstGeom>
          <a:ln w="76200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03" name="Line 26"/>
          <p:cNvSpPr/>
          <p:nvPr/>
        </p:nvSpPr>
        <p:spPr>
          <a:xfrm flipH="1" flipV="1">
            <a:off x="3732100" y="1242070"/>
            <a:ext cx="2130" cy="228591"/>
          </a:xfrm>
          <a:prstGeom prst="line">
            <a:avLst/>
          </a:prstGeom>
          <a:ln w="7620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04" name="Line 27"/>
          <p:cNvSpPr/>
          <p:nvPr/>
        </p:nvSpPr>
        <p:spPr>
          <a:xfrm flipH="1" flipV="1">
            <a:off x="3884500" y="1238895"/>
            <a:ext cx="2130" cy="228591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05" name="AutoShape 28"/>
          <p:cNvSpPr/>
          <p:nvPr/>
        </p:nvSpPr>
        <p:spPr>
          <a:xfrm>
            <a:off x="3962400" y="1066800"/>
            <a:ext cx="152400" cy="152400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506" name="AutoShape 29"/>
          <p:cNvSpPr/>
          <p:nvPr/>
        </p:nvSpPr>
        <p:spPr>
          <a:xfrm>
            <a:off x="4114800" y="1066800"/>
            <a:ext cx="152400" cy="152400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507" name="AutoShape 30"/>
          <p:cNvSpPr/>
          <p:nvPr/>
        </p:nvSpPr>
        <p:spPr>
          <a:xfrm>
            <a:off x="4267200" y="1066800"/>
            <a:ext cx="152400" cy="152400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508" name="AutoShape 31"/>
          <p:cNvSpPr/>
          <p:nvPr/>
        </p:nvSpPr>
        <p:spPr>
          <a:xfrm>
            <a:off x="4419600" y="1066800"/>
            <a:ext cx="152400" cy="152400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509" name="AutoShape 32"/>
          <p:cNvSpPr/>
          <p:nvPr/>
        </p:nvSpPr>
        <p:spPr>
          <a:xfrm>
            <a:off x="4572000" y="1066800"/>
            <a:ext cx="152400" cy="152400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510" name="AutoShape 33"/>
          <p:cNvSpPr/>
          <p:nvPr/>
        </p:nvSpPr>
        <p:spPr>
          <a:xfrm>
            <a:off x="4724400" y="1066800"/>
            <a:ext cx="152400" cy="152400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511" name="AutoShape 34"/>
          <p:cNvSpPr/>
          <p:nvPr/>
        </p:nvSpPr>
        <p:spPr>
          <a:xfrm>
            <a:off x="4876800" y="1066800"/>
            <a:ext cx="152400" cy="152400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512" name="AutoShape 35"/>
          <p:cNvSpPr/>
          <p:nvPr/>
        </p:nvSpPr>
        <p:spPr>
          <a:xfrm>
            <a:off x="5029200" y="1066800"/>
            <a:ext cx="152400" cy="152400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513" name="AutoShape 36"/>
          <p:cNvSpPr/>
          <p:nvPr/>
        </p:nvSpPr>
        <p:spPr>
          <a:xfrm>
            <a:off x="5181600" y="1066800"/>
            <a:ext cx="152400" cy="152400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514" name="AutoShape 37"/>
          <p:cNvSpPr/>
          <p:nvPr/>
        </p:nvSpPr>
        <p:spPr>
          <a:xfrm>
            <a:off x="5334000" y="1066800"/>
            <a:ext cx="152400" cy="152400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515" name="AutoShape 38"/>
          <p:cNvSpPr/>
          <p:nvPr/>
        </p:nvSpPr>
        <p:spPr>
          <a:xfrm>
            <a:off x="5486400" y="1066800"/>
            <a:ext cx="152400" cy="152400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516" name="AutoShape 39"/>
          <p:cNvSpPr/>
          <p:nvPr/>
        </p:nvSpPr>
        <p:spPr>
          <a:xfrm>
            <a:off x="5638800" y="1066800"/>
            <a:ext cx="152400" cy="152400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517" name="AutoShape 40"/>
          <p:cNvSpPr/>
          <p:nvPr/>
        </p:nvSpPr>
        <p:spPr>
          <a:xfrm>
            <a:off x="5791200" y="1066800"/>
            <a:ext cx="152400" cy="152400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518" name="AutoShape 41"/>
          <p:cNvSpPr/>
          <p:nvPr/>
        </p:nvSpPr>
        <p:spPr>
          <a:xfrm>
            <a:off x="5943600" y="1066800"/>
            <a:ext cx="152400" cy="152400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519" name="AutoShape 42"/>
          <p:cNvSpPr/>
          <p:nvPr/>
        </p:nvSpPr>
        <p:spPr>
          <a:xfrm>
            <a:off x="6096000" y="1066800"/>
            <a:ext cx="152400" cy="152400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520" name="Line 43"/>
          <p:cNvSpPr/>
          <p:nvPr/>
        </p:nvSpPr>
        <p:spPr>
          <a:xfrm flipH="1" flipV="1">
            <a:off x="4036900" y="1232545"/>
            <a:ext cx="2130" cy="228591"/>
          </a:xfrm>
          <a:prstGeom prst="line">
            <a:avLst/>
          </a:prstGeom>
          <a:ln w="7620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21" name="Line 44"/>
          <p:cNvSpPr/>
          <p:nvPr/>
        </p:nvSpPr>
        <p:spPr>
          <a:xfrm flipH="1" flipV="1">
            <a:off x="4189300" y="1234133"/>
            <a:ext cx="2130" cy="228591"/>
          </a:xfrm>
          <a:prstGeom prst="line">
            <a:avLst/>
          </a:prstGeom>
          <a:ln w="76200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22" name="Line 45"/>
          <p:cNvSpPr/>
          <p:nvPr/>
        </p:nvSpPr>
        <p:spPr>
          <a:xfrm flipH="1" flipV="1">
            <a:off x="4341700" y="1235720"/>
            <a:ext cx="2130" cy="228591"/>
          </a:xfrm>
          <a:prstGeom prst="line">
            <a:avLst/>
          </a:prstGeom>
          <a:ln w="76200">
            <a:solidFill>
              <a:srgbClr val="3399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23" name="Line 46"/>
          <p:cNvSpPr/>
          <p:nvPr/>
        </p:nvSpPr>
        <p:spPr>
          <a:xfrm flipH="1" flipV="1">
            <a:off x="4494100" y="1237308"/>
            <a:ext cx="2130" cy="228591"/>
          </a:xfrm>
          <a:prstGeom prst="line">
            <a:avLst/>
          </a:prstGeom>
          <a:ln w="76200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24" name="Line 47"/>
          <p:cNvSpPr/>
          <p:nvPr/>
        </p:nvSpPr>
        <p:spPr>
          <a:xfrm flipH="1" flipV="1">
            <a:off x="4646500" y="1238895"/>
            <a:ext cx="2130" cy="228591"/>
          </a:xfrm>
          <a:prstGeom prst="line">
            <a:avLst/>
          </a:prstGeom>
          <a:ln w="7620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25" name="Line 48"/>
          <p:cNvSpPr/>
          <p:nvPr/>
        </p:nvSpPr>
        <p:spPr>
          <a:xfrm flipH="1" flipV="1">
            <a:off x="4798900" y="1240483"/>
            <a:ext cx="2130" cy="228591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26" name="Line 49"/>
          <p:cNvSpPr/>
          <p:nvPr/>
        </p:nvSpPr>
        <p:spPr>
          <a:xfrm flipH="1" flipV="1">
            <a:off x="4951300" y="1242070"/>
            <a:ext cx="2130" cy="228591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27" name="Line 50"/>
          <p:cNvSpPr/>
          <p:nvPr/>
        </p:nvSpPr>
        <p:spPr>
          <a:xfrm flipH="1" flipV="1">
            <a:off x="5103700" y="1238895"/>
            <a:ext cx="2130" cy="228591"/>
          </a:xfrm>
          <a:prstGeom prst="line">
            <a:avLst/>
          </a:prstGeom>
          <a:ln w="76200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28" name="Line 51"/>
          <p:cNvSpPr/>
          <p:nvPr/>
        </p:nvSpPr>
        <p:spPr>
          <a:xfrm flipH="1" flipV="1">
            <a:off x="5256100" y="1238895"/>
            <a:ext cx="2130" cy="228591"/>
          </a:xfrm>
          <a:prstGeom prst="line">
            <a:avLst/>
          </a:prstGeom>
          <a:ln w="76200">
            <a:solidFill>
              <a:srgbClr val="3399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29" name="Line 52"/>
          <p:cNvSpPr/>
          <p:nvPr/>
        </p:nvSpPr>
        <p:spPr>
          <a:xfrm flipH="1" flipV="1">
            <a:off x="5408500" y="1240483"/>
            <a:ext cx="2130" cy="228591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30" name="Line 53"/>
          <p:cNvSpPr/>
          <p:nvPr/>
        </p:nvSpPr>
        <p:spPr>
          <a:xfrm flipH="1" flipV="1">
            <a:off x="5560900" y="1242070"/>
            <a:ext cx="2130" cy="228591"/>
          </a:xfrm>
          <a:prstGeom prst="line">
            <a:avLst/>
          </a:prstGeom>
          <a:ln w="76200">
            <a:solidFill>
              <a:srgbClr val="3399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31" name="Line 54"/>
          <p:cNvSpPr/>
          <p:nvPr/>
        </p:nvSpPr>
        <p:spPr>
          <a:xfrm flipH="1" flipV="1">
            <a:off x="5713300" y="1243658"/>
            <a:ext cx="2130" cy="228591"/>
          </a:xfrm>
          <a:prstGeom prst="line">
            <a:avLst/>
          </a:prstGeom>
          <a:ln w="76200">
            <a:solidFill>
              <a:srgbClr val="3399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32" name="Line 55"/>
          <p:cNvSpPr/>
          <p:nvPr/>
        </p:nvSpPr>
        <p:spPr>
          <a:xfrm flipH="1" flipV="1">
            <a:off x="5865700" y="1245245"/>
            <a:ext cx="2130" cy="228591"/>
          </a:xfrm>
          <a:prstGeom prst="line">
            <a:avLst/>
          </a:prstGeom>
          <a:ln w="76200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33" name="Line 56"/>
          <p:cNvSpPr/>
          <p:nvPr/>
        </p:nvSpPr>
        <p:spPr>
          <a:xfrm flipH="1" flipV="1">
            <a:off x="6018100" y="1248420"/>
            <a:ext cx="2130" cy="228591"/>
          </a:xfrm>
          <a:prstGeom prst="line">
            <a:avLst/>
          </a:prstGeom>
          <a:ln w="7620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34" name="Line 57"/>
          <p:cNvSpPr/>
          <p:nvPr/>
        </p:nvSpPr>
        <p:spPr>
          <a:xfrm flipH="1" flipV="1">
            <a:off x="6170500" y="1250008"/>
            <a:ext cx="2130" cy="228591"/>
          </a:xfrm>
          <a:prstGeom prst="line">
            <a:avLst/>
          </a:prstGeom>
          <a:ln w="76200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35" name="AutoShape 58"/>
          <p:cNvSpPr/>
          <p:nvPr/>
        </p:nvSpPr>
        <p:spPr>
          <a:xfrm>
            <a:off x="1676400" y="1066800"/>
            <a:ext cx="152400" cy="152400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536" name="AutoShape 59"/>
          <p:cNvSpPr/>
          <p:nvPr/>
        </p:nvSpPr>
        <p:spPr>
          <a:xfrm>
            <a:off x="1828800" y="1066800"/>
            <a:ext cx="152400" cy="152400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537" name="AutoShape 60"/>
          <p:cNvSpPr/>
          <p:nvPr/>
        </p:nvSpPr>
        <p:spPr>
          <a:xfrm>
            <a:off x="1981200" y="1066800"/>
            <a:ext cx="152400" cy="152400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538" name="Line 61"/>
          <p:cNvSpPr/>
          <p:nvPr/>
        </p:nvSpPr>
        <p:spPr>
          <a:xfrm flipH="1" flipV="1">
            <a:off x="1750900" y="1219845"/>
            <a:ext cx="2130" cy="228591"/>
          </a:xfrm>
          <a:prstGeom prst="line">
            <a:avLst/>
          </a:prstGeom>
          <a:ln w="7620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39" name="Line 62"/>
          <p:cNvSpPr/>
          <p:nvPr/>
        </p:nvSpPr>
        <p:spPr>
          <a:xfrm flipH="1" flipV="1">
            <a:off x="1903300" y="1240483"/>
            <a:ext cx="2130" cy="228591"/>
          </a:xfrm>
          <a:prstGeom prst="line">
            <a:avLst/>
          </a:prstGeom>
          <a:ln w="76200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40" name="Line 63"/>
          <p:cNvSpPr/>
          <p:nvPr/>
        </p:nvSpPr>
        <p:spPr>
          <a:xfrm flipH="1" flipV="1">
            <a:off x="2055700" y="1242070"/>
            <a:ext cx="2130" cy="228591"/>
          </a:xfrm>
          <a:prstGeom prst="line">
            <a:avLst/>
          </a:prstGeom>
          <a:ln w="76200">
            <a:solidFill>
              <a:srgbClr val="3399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41" name="AutoShape 64"/>
          <p:cNvSpPr/>
          <p:nvPr/>
        </p:nvSpPr>
        <p:spPr>
          <a:xfrm>
            <a:off x="6248400" y="1066800"/>
            <a:ext cx="152400" cy="152400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542" name="Line 65"/>
          <p:cNvSpPr/>
          <p:nvPr/>
        </p:nvSpPr>
        <p:spPr>
          <a:xfrm flipH="1" flipV="1">
            <a:off x="6322900" y="1250008"/>
            <a:ext cx="2130" cy="228591"/>
          </a:xfrm>
          <a:prstGeom prst="line">
            <a:avLst/>
          </a:prstGeom>
          <a:ln w="76200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43" name="AutoShape 66"/>
          <p:cNvSpPr/>
          <p:nvPr/>
        </p:nvSpPr>
        <p:spPr>
          <a:xfrm>
            <a:off x="6400800" y="1068387"/>
            <a:ext cx="152400" cy="152401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544" name="AutoShape 67"/>
          <p:cNvSpPr/>
          <p:nvPr/>
        </p:nvSpPr>
        <p:spPr>
          <a:xfrm>
            <a:off x="6553200" y="1068387"/>
            <a:ext cx="152400" cy="152401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545" name="AutoShape 68"/>
          <p:cNvSpPr/>
          <p:nvPr/>
        </p:nvSpPr>
        <p:spPr>
          <a:xfrm>
            <a:off x="6705600" y="1068387"/>
            <a:ext cx="152400" cy="152401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546" name="AutoShape 69"/>
          <p:cNvSpPr/>
          <p:nvPr/>
        </p:nvSpPr>
        <p:spPr>
          <a:xfrm>
            <a:off x="6858000" y="1068387"/>
            <a:ext cx="152400" cy="152401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547" name="AutoShape 70"/>
          <p:cNvSpPr/>
          <p:nvPr/>
        </p:nvSpPr>
        <p:spPr>
          <a:xfrm>
            <a:off x="7010400" y="1068387"/>
            <a:ext cx="152400" cy="152401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548" name="AutoShape 71"/>
          <p:cNvSpPr/>
          <p:nvPr/>
        </p:nvSpPr>
        <p:spPr>
          <a:xfrm>
            <a:off x="7162800" y="1068387"/>
            <a:ext cx="152400" cy="152401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549" name="AutoShape 72"/>
          <p:cNvSpPr/>
          <p:nvPr/>
        </p:nvSpPr>
        <p:spPr>
          <a:xfrm>
            <a:off x="7315200" y="1068387"/>
            <a:ext cx="152400" cy="152401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550" name="Line 73"/>
          <p:cNvSpPr/>
          <p:nvPr/>
        </p:nvSpPr>
        <p:spPr>
          <a:xfrm flipH="1" flipV="1">
            <a:off x="6475300" y="1242070"/>
            <a:ext cx="2130" cy="228591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51" name="Line 74"/>
          <p:cNvSpPr/>
          <p:nvPr/>
        </p:nvSpPr>
        <p:spPr>
          <a:xfrm flipH="1" flipV="1">
            <a:off x="6627700" y="1243658"/>
            <a:ext cx="2130" cy="228591"/>
          </a:xfrm>
          <a:prstGeom prst="line">
            <a:avLst/>
          </a:prstGeom>
          <a:ln w="7620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52" name="Line 75"/>
          <p:cNvSpPr/>
          <p:nvPr/>
        </p:nvSpPr>
        <p:spPr>
          <a:xfrm flipH="1" flipV="1">
            <a:off x="6780100" y="1240483"/>
            <a:ext cx="2130" cy="228591"/>
          </a:xfrm>
          <a:prstGeom prst="line">
            <a:avLst/>
          </a:prstGeom>
          <a:ln w="7620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53" name="Line 76"/>
          <p:cNvSpPr/>
          <p:nvPr/>
        </p:nvSpPr>
        <p:spPr>
          <a:xfrm flipH="1" flipV="1">
            <a:off x="6932500" y="1240483"/>
            <a:ext cx="2130" cy="228591"/>
          </a:xfrm>
          <a:prstGeom prst="line">
            <a:avLst/>
          </a:prstGeom>
          <a:ln w="76200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54" name="Line 77"/>
          <p:cNvSpPr/>
          <p:nvPr/>
        </p:nvSpPr>
        <p:spPr>
          <a:xfrm flipH="1" flipV="1">
            <a:off x="7084900" y="1243658"/>
            <a:ext cx="2130" cy="228591"/>
          </a:xfrm>
          <a:prstGeom prst="line">
            <a:avLst/>
          </a:prstGeom>
          <a:ln w="76200">
            <a:solidFill>
              <a:srgbClr val="00CC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55" name="Line 78"/>
          <p:cNvSpPr/>
          <p:nvPr/>
        </p:nvSpPr>
        <p:spPr>
          <a:xfrm flipH="1" flipV="1">
            <a:off x="7237300" y="1243658"/>
            <a:ext cx="2130" cy="228591"/>
          </a:xfrm>
          <a:prstGeom prst="line">
            <a:avLst/>
          </a:prstGeom>
          <a:ln w="76200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56" name="Line 79"/>
          <p:cNvSpPr/>
          <p:nvPr/>
        </p:nvSpPr>
        <p:spPr>
          <a:xfrm flipH="1" flipV="1">
            <a:off x="7389700" y="1245245"/>
            <a:ext cx="2130" cy="228591"/>
          </a:xfrm>
          <a:prstGeom prst="line">
            <a:avLst/>
          </a:prstGeom>
          <a:ln w="7620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57" name="AutoShape 96"/>
          <p:cNvSpPr/>
          <p:nvPr/>
        </p:nvSpPr>
        <p:spPr>
          <a:xfrm flipH="1">
            <a:off x="5486400" y="1851025"/>
            <a:ext cx="152400" cy="152400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558" name="AutoShape 97"/>
          <p:cNvSpPr/>
          <p:nvPr/>
        </p:nvSpPr>
        <p:spPr>
          <a:xfrm flipH="1">
            <a:off x="5638800" y="1851025"/>
            <a:ext cx="152400" cy="152400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559" name="AutoShape 98"/>
          <p:cNvSpPr/>
          <p:nvPr/>
        </p:nvSpPr>
        <p:spPr>
          <a:xfrm flipH="1">
            <a:off x="5791200" y="1851025"/>
            <a:ext cx="152400" cy="152400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560" name="Line 99"/>
          <p:cNvSpPr/>
          <p:nvPr/>
        </p:nvSpPr>
        <p:spPr>
          <a:xfrm flipV="1">
            <a:off x="5562170" y="1605608"/>
            <a:ext cx="2130" cy="228592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61" name="Line 100"/>
          <p:cNvSpPr/>
          <p:nvPr/>
        </p:nvSpPr>
        <p:spPr>
          <a:xfrm flipV="1">
            <a:off x="5714570" y="1604020"/>
            <a:ext cx="2130" cy="228591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62" name="Line 101"/>
          <p:cNvSpPr/>
          <p:nvPr/>
        </p:nvSpPr>
        <p:spPr>
          <a:xfrm flipV="1">
            <a:off x="5866970" y="1602433"/>
            <a:ext cx="2130" cy="228592"/>
          </a:xfrm>
          <a:prstGeom prst="line">
            <a:avLst/>
          </a:prstGeom>
          <a:ln w="7620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63" name="AutoShape 102"/>
          <p:cNvSpPr/>
          <p:nvPr/>
        </p:nvSpPr>
        <p:spPr>
          <a:xfrm flipH="1">
            <a:off x="2894013" y="1852613"/>
            <a:ext cx="152401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564" name="AutoShape 103"/>
          <p:cNvSpPr/>
          <p:nvPr/>
        </p:nvSpPr>
        <p:spPr>
          <a:xfrm flipH="1">
            <a:off x="3046413" y="1852613"/>
            <a:ext cx="152401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565" name="AutoShape 104"/>
          <p:cNvSpPr/>
          <p:nvPr/>
        </p:nvSpPr>
        <p:spPr>
          <a:xfrm flipH="1">
            <a:off x="3198813" y="1852613"/>
            <a:ext cx="152401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566" name="AutoShape 105"/>
          <p:cNvSpPr/>
          <p:nvPr/>
        </p:nvSpPr>
        <p:spPr>
          <a:xfrm flipH="1">
            <a:off x="3351212" y="1852613"/>
            <a:ext cx="152401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567" name="AutoShape 106"/>
          <p:cNvSpPr/>
          <p:nvPr/>
        </p:nvSpPr>
        <p:spPr>
          <a:xfrm flipH="1">
            <a:off x="3503612" y="1852613"/>
            <a:ext cx="152401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568" name="AutoShape 107"/>
          <p:cNvSpPr/>
          <p:nvPr/>
        </p:nvSpPr>
        <p:spPr>
          <a:xfrm flipH="1">
            <a:off x="3656012" y="1852613"/>
            <a:ext cx="152401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569" name="AutoShape 108"/>
          <p:cNvSpPr/>
          <p:nvPr/>
        </p:nvSpPr>
        <p:spPr>
          <a:xfrm flipH="1">
            <a:off x="3808412" y="1852613"/>
            <a:ext cx="152401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570" name="AutoShape 109"/>
          <p:cNvSpPr/>
          <p:nvPr/>
        </p:nvSpPr>
        <p:spPr>
          <a:xfrm flipH="1">
            <a:off x="3960812" y="1852613"/>
            <a:ext cx="152401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571" name="AutoShape 110"/>
          <p:cNvSpPr/>
          <p:nvPr/>
        </p:nvSpPr>
        <p:spPr>
          <a:xfrm flipH="1">
            <a:off x="4113212" y="1852613"/>
            <a:ext cx="152401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572" name="AutoShape 111"/>
          <p:cNvSpPr/>
          <p:nvPr/>
        </p:nvSpPr>
        <p:spPr>
          <a:xfrm flipH="1">
            <a:off x="4267200" y="1852613"/>
            <a:ext cx="152400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573" name="AutoShape 112"/>
          <p:cNvSpPr/>
          <p:nvPr/>
        </p:nvSpPr>
        <p:spPr>
          <a:xfrm flipH="1">
            <a:off x="4419600" y="1852613"/>
            <a:ext cx="152400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574" name="AutoShape 113"/>
          <p:cNvSpPr/>
          <p:nvPr/>
        </p:nvSpPr>
        <p:spPr>
          <a:xfrm flipH="1">
            <a:off x="4572000" y="1852613"/>
            <a:ext cx="152400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575" name="Line 114"/>
          <p:cNvSpPr/>
          <p:nvPr/>
        </p:nvSpPr>
        <p:spPr>
          <a:xfrm flipV="1">
            <a:off x="2969783" y="1604020"/>
            <a:ext cx="2130" cy="228591"/>
          </a:xfrm>
          <a:prstGeom prst="line">
            <a:avLst/>
          </a:prstGeom>
          <a:ln w="76200">
            <a:solidFill>
              <a:srgbClr val="3399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76" name="Line 115"/>
          <p:cNvSpPr/>
          <p:nvPr/>
        </p:nvSpPr>
        <p:spPr>
          <a:xfrm flipV="1">
            <a:off x="3119008" y="1608783"/>
            <a:ext cx="2130" cy="228592"/>
          </a:xfrm>
          <a:prstGeom prst="line">
            <a:avLst/>
          </a:prstGeom>
          <a:ln w="76200">
            <a:solidFill>
              <a:srgbClr val="FFA4A4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77" name="Line 116"/>
          <p:cNvSpPr/>
          <p:nvPr/>
        </p:nvSpPr>
        <p:spPr>
          <a:xfrm flipV="1">
            <a:off x="3274583" y="1607195"/>
            <a:ext cx="2130" cy="228591"/>
          </a:xfrm>
          <a:prstGeom prst="line">
            <a:avLst/>
          </a:prstGeom>
          <a:ln w="7620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78" name="Line 117"/>
          <p:cNvSpPr/>
          <p:nvPr/>
        </p:nvSpPr>
        <p:spPr>
          <a:xfrm flipV="1">
            <a:off x="3426983" y="1608783"/>
            <a:ext cx="2130" cy="228592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79" name="Line 118"/>
          <p:cNvSpPr/>
          <p:nvPr/>
        </p:nvSpPr>
        <p:spPr>
          <a:xfrm flipV="1">
            <a:off x="3579383" y="1599258"/>
            <a:ext cx="2130" cy="228592"/>
          </a:xfrm>
          <a:prstGeom prst="line">
            <a:avLst/>
          </a:prstGeom>
          <a:ln w="7620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80" name="Line 119"/>
          <p:cNvSpPr/>
          <p:nvPr/>
        </p:nvSpPr>
        <p:spPr>
          <a:xfrm flipV="1">
            <a:off x="3728608" y="1602433"/>
            <a:ext cx="2130" cy="228592"/>
          </a:xfrm>
          <a:prstGeom prst="line">
            <a:avLst/>
          </a:prstGeom>
          <a:ln w="76200">
            <a:solidFill>
              <a:srgbClr val="FFA4A4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81" name="Line 120"/>
          <p:cNvSpPr/>
          <p:nvPr/>
        </p:nvSpPr>
        <p:spPr>
          <a:xfrm flipV="1">
            <a:off x="3884183" y="1600845"/>
            <a:ext cx="2130" cy="228591"/>
          </a:xfrm>
          <a:prstGeom prst="line">
            <a:avLst/>
          </a:prstGeom>
          <a:ln w="76200">
            <a:solidFill>
              <a:srgbClr val="3399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82" name="Line 121"/>
          <p:cNvSpPr/>
          <p:nvPr/>
        </p:nvSpPr>
        <p:spPr>
          <a:xfrm flipV="1">
            <a:off x="4033408" y="1599258"/>
            <a:ext cx="2130" cy="228592"/>
          </a:xfrm>
          <a:prstGeom prst="line">
            <a:avLst/>
          </a:prstGeom>
          <a:ln w="76200">
            <a:solidFill>
              <a:srgbClr val="FFA4A4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83" name="Line 122"/>
          <p:cNvSpPr/>
          <p:nvPr/>
        </p:nvSpPr>
        <p:spPr>
          <a:xfrm flipV="1">
            <a:off x="4190570" y="1604020"/>
            <a:ext cx="2130" cy="228591"/>
          </a:xfrm>
          <a:prstGeom prst="line">
            <a:avLst/>
          </a:prstGeom>
          <a:ln w="7620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84" name="Line 123"/>
          <p:cNvSpPr/>
          <p:nvPr/>
        </p:nvSpPr>
        <p:spPr>
          <a:xfrm flipV="1">
            <a:off x="4342970" y="1599258"/>
            <a:ext cx="2130" cy="228592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85" name="Line 124"/>
          <p:cNvSpPr/>
          <p:nvPr/>
        </p:nvSpPr>
        <p:spPr>
          <a:xfrm flipV="1">
            <a:off x="4495370" y="1600845"/>
            <a:ext cx="2130" cy="228591"/>
          </a:xfrm>
          <a:prstGeom prst="line">
            <a:avLst/>
          </a:prstGeom>
          <a:ln w="7620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86" name="Line 125"/>
          <p:cNvSpPr/>
          <p:nvPr/>
        </p:nvSpPr>
        <p:spPr>
          <a:xfrm flipV="1">
            <a:off x="4644595" y="1599258"/>
            <a:ext cx="2130" cy="228592"/>
          </a:xfrm>
          <a:prstGeom prst="line">
            <a:avLst/>
          </a:prstGeom>
          <a:ln w="76200">
            <a:solidFill>
              <a:srgbClr val="FFA4A4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87" name="AutoShape 126"/>
          <p:cNvSpPr/>
          <p:nvPr/>
        </p:nvSpPr>
        <p:spPr>
          <a:xfrm flipH="1">
            <a:off x="4724400" y="1852613"/>
            <a:ext cx="152400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588" name="AutoShape 127"/>
          <p:cNvSpPr/>
          <p:nvPr/>
        </p:nvSpPr>
        <p:spPr>
          <a:xfrm flipH="1">
            <a:off x="4876800" y="1852613"/>
            <a:ext cx="152400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589" name="AutoShape 128"/>
          <p:cNvSpPr/>
          <p:nvPr/>
        </p:nvSpPr>
        <p:spPr>
          <a:xfrm flipH="1">
            <a:off x="5029200" y="1852613"/>
            <a:ext cx="152400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590" name="AutoShape 129"/>
          <p:cNvSpPr/>
          <p:nvPr/>
        </p:nvSpPr>
        <p:spPr>
          <a:xfrm flipH="1">
            <a:off x="5181600" y="1852613"/>
            <a:ext cx="152400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591" name="AutoShape 130"/>
          <p:cNvSpPr/>
          <p:nvPr/>
        </p:nvSpPr>
        <p:spPr>
          <a:xfrm flipH="1">
            <a:off x="5334000" y="1852613"/>
            <a:ext cx="152400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592" name="Line 131"/>
          <p:cNvSpPr/>
          <p:nvPr/>
        </p:nvSpPr>
        <p:spPr>
          <a:xfrm flipV="1">
            <a:off x="4800170" y="1604020"/>
            <a:ext cx="2130" cy="228591"/>
          </a:xfrm>
          <a:prstGeom prst="line">
            <a:avLst/>
          </a:prstGeom>
          <a:ln w="76200">
            <a:solidFill>
              <a:srgbClr val="3399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93" name="Line 132"/>
          <p:cNvSpPr/>
          <p:nvPr/>
        </p:nvSpPr>
        <p:spPr>
          <a:xfrm flipV="1">
            <a:off x="4952570" y="1608783"/>
            <a:ext cx="2130" cy="228592"/>
          </a:xfrm>
          <a:prstGeom prst="line">
            <a:avLst/>
          </a:prstGeom>
          <a:ln w="76200">
            <a:solidFill>
              <a:srgbClr val="3399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94" name="Line 133"/>
          <p:cNvSpPr/>
          <p:nvPr/>
        </p:nvSpPr>
        <p:spPr>
          <a:xfrm flipV="1">
            <a:off x="5104970" y="1608783"/>
            <a:ext cx="2130" cy="228592"/>
          </a:xfrm>
          <a:prstGeom prst="line">
            <a:avLst/>
          </a:prstGeom>
          <a:ln w="7620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95" name="Line 134"/>
          <p:cNvSpPr/>
          <p:nvPr/>
        </p:nvSpPr>
        <p:spPr>
          <a:xfrm flipV="1">
            <a:off x="5257370" y="1607195"/>
            <a:ext cx="2130" cy="228591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96" name="Line 135"/>
          <p:cNvSpPr/>
          <p:nvPr/>
        </p:nvSpPr>
        <p:spPr>
          <a:xfrm flipV="1">
            <a:off x="5409770" y="1605608"/>
            <a:ext cx="2130" cy="228592"/>
          </a:xfrm>
          <a:prstGeom prst="line">
            <a:avLst/>
          </a:prstGeom>
          <a:ln w="76200">
            <a:solidFill>
              <a:srgbClr val="3399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97" name="AutoShape 136"/>
          <p:cNvSpPr/>
          <p:nvPr/>
        </p:nvSpPr>
        <p:spPr>
          <a:xfrm flipH="1">
            <a:off x="2436813" y="1851025"/>
            <a:ext cx="152401" cy="152400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598" name="AutoShape 137"/>
          <p:cNvSpPr/>
          <p:nvPr/>
        </p:nvSpPr>
        <p:spPr>
          <a:xfrm flipH="1">
            <a:off x="2589213" y="1851025"/>
            <a:ext cx="152401" cy="152400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599" name="AutoShape 138"/>
          <p:cNvSpPr/>
          <p:nvPr/>
        </p:nvSpPr>
        <p:spPr>
          <a:xfrm flipH="1">
            <a:off x="2741613" y="1852613"/>
            <a:ext cx="152401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600" name="Line 139"/>
          <p:cNvSpPr/>
          <p:nvPr/>
        </p:nvSpPr>
        <p:spPr>
          <a:xfrm flipV="1">
            <a:off x="2512583" y="1600845"/>
            <a:ext cx="2130" cy="228591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01" name="Line 140"/>
          <p:cNvSpPr/>
          <p:nvPr/>
        </p:nvSpPr>
        <p:spPr>
          <a:xfrm flipV="1">
            <a:off x="2664983" y="1608783"/>
            <a:ext cx="2130" cy="228592"/>
          </a:xfrm>
          <a:prstGeom prst="line">
            <a:avLst/>
          </a:prstGeom>
          <a:ln w="76200">
            <a:solidFill>
              <a:srgbClr val="3399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02" name="Line 141"/>
          <p:cNvSpPr/>
          <p:nvPr/>
        </p:nvSpPr>
        <p:spPr>
          <a:xfrm flipV="1">
            <a:off x="2817383" y="1611958"/>
            <a:ext cx="2130" cy="228592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03" name="AutoShape 162"/>
          <p:cNvSpPr/>
          <p:nvPr/>
        </p:nvSpPr>
        <p:spPr>
          <a:xfrm flipH="1">
            <a:off x="5943600" y="1844675"/>
            <a:ext cx="152400" cy="152400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604" name="Line 163"/>
          <p:cNvSpPr/>
          <p:nvPr/>
        </p:nvSpPr>
        <p:spPr>
          <a:xfrm flipV="1">
            <a:off x="6019370" y="1596083"/>
            <a:ext cx="2130" cy="228592"/>
          </a:xfrm>
          <a:prstGeom prst="line">
            <a:avLst/>
          </a:prstGeom>
          <a:ln w="76200">
            <a:solidFill>
              <a:srgbClr val="FF3C3A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05" name="Line 213"/>
          <p:cNvSpPr/>
          <p:nvPr/>
        </p:nvSpPr>
        <p:spPr>
          <a:xfrm flipV="1">
            <a:off x="6692330" y="5553887"/>
            <a:ext cx="163951" cy="159307"/>
          </a:xfrm>
          <a:prstGeom prst="line">
            <a:avLst/>
          </a:prstGeom>
          <a:ln w="76200">
            <a:solidFill>
              <a:srgbClr val="FFA4A4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06" name="Line 214"/>
          <p:cNvSpPr/>
          <p:nvPr/>
        </p:nvSpPr>
        <p:spPr>
          <a:xfrm flipV="1">
            <a:off x="6781230" y="5679300"/>
            <a:ext cx="163951" cy="159307"/>
          </a:xfrm>
          <a:prstGeom prst="line">
            <a:avLst/>
          </a:prstGeom>
          <a:ln w="7620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07" name="Line 215"/>
          <p:cNvSpPr/>
          <p:nvPr/>
        </p:nvSpPr>
        <p:spPr>
          <a:xfrm flipV="1">
            <a:off x="6897117" y="5788837"/>
            <a:ext cx="163951" cy="159307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08" name="AutoShape 217"/>
          <p:cNvSpPr/>
          <p:nvPr/>
        </p:nvSpPr>
        <p:spPr>
          <a:xfrm rot="2717373" flipH="1">
            <a:off x="6653213" y="5813425"/>
            <a:ext cx="152401" cy="152400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706E6A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609" name="AutoShape 218"/>
          <p:cNvSpPr/>
          <p:nvPr/>
        </p:nvSpPr>
        <p:spPr>
          <a:xfrm rot="2717373" flipH="1">
            <a:off x="6759575" y="5922962"/>
            <a:ext cx="152400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706E6A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610" name="AutoShape 220"/>
          <p:cNvSpPr/>
          <p:nvPr/>
        </p:nvSpPr>
        <p:spPr>
          <a:xfrm rot="2717373" flipH="1">
            <a:off x="6545263" y="5707062"/>
            <a:ext cx="152401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706E6A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611" name="Rectangle 221"/>
          <p:cNvSpPr/>
          <p:nvPr/>
        </p:nvSpPr>
        <p:spPr>
          <a:xfrm rot="2717373">
            <a:off x="6330950" y="5921375"/>
            <a:ext cx="444500" cy="304800"/>
          </a:xfrm>
          <a:prstGeom prst="rect">
            <a:avLst/>
          </a:prstGeom>
          <a:solidFill>
            <a:srgbClr val="FF8B93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612" name="AutoShape 222"/>
          <p:cNvSpPr/>
          <p:nvPr/>
        </p:nvSpPr>
        <p:spPr>
          <a:xfrm>
            <a:off x="7467600" y="1062037"/>
            <a:ext cx="152400" cy="152401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613" name="AutoShape 223"/>
          <p:cNvSpPr/>
          <p:nvPr/>
        </p:nvSpPr>
        <p:spPr>
          <a:xfrm>
            <a:off x="7620000" y="1062037"/>
            <a:ext cx="152400" cy="152401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614" name="Line 224"/>
          <p:cNvSpPr/>
          <p:nvPr/>
        </p:nvSpPr>
        <p:spPr>
          <a:xfrm flipH="1" flipV="1">
            <a:off x="7542100" y="1234133"/>
            <a:ext cx="2130" cy="228591"/>
          </a:xfrm>
          <a:prstGeom prst="line">
            <a:avLst/>
          </a:prstGeom>
          <a:ln w="76200">
            <a:solidFill>
              <a:srgbClr val="3399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15" name="Line 225"/>
          <p:cNvSpPr/>
          <p:nvPr/>
        </p:nvSpPr>
        <p:spPr>
          <a:xfrm flipH="1" flipV="1">
            <a:off x="7694500" y="1235720"/>
            <a:ext cx="2130" cy="228591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16" name="AutoShape 234"/>
          <p:cNvSpPr/>
          <p:nvPr/>
        </p:nvSpPr>
        <p:spPr>
          <a:xfrm flipH="1">
            <a:off x="6705600" y="1830388"/>
            <a:ext cx="152400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617" name="AutoShape 235"/>
          <p:cNvSpPr/>
          <p:nvPr/>
        </p:nvSpPr>
        <p:spPr>
          <a:xfrm flipH="1">
            <a:off x="6858000" y="1830388"/>
            <a:ext cx="152400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618" name="AutoShape 236"/>
          <p:cNvSpPr/>
          <p:nvPr/>
        </p:nvSpPr>
        <p:spPr>
          <a:xfrm flipH="1">
            <a:off x="7010400" y="1830388"/>
            <a:ext cx="152400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619" name="AutoShape 237"/>
          <p:cNvSpPr/>
          <p:nvPr/>
        </p:nvSpPr>
        <p:spPr>
          <a:xfrm flipH="1">
            <a:off x="7162800" y="1830388"/>
            <a:ext cx="152400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620" name="Line 238"/>
          <p:cNvSpPr/>
          <p:nvPr/>
        </p:nvSpPr>
        <p:spPr>
          <a:xfrm flipV="1">
            <a:off x="6778195" y="1580208"/>
            <a:ext cx="2130" cy="228592"/>
          </a:xfrm>
          <a:prstGeom prst="line">
            <a:avLst/>
          </a:prstGeom>
          <a:ln w="76200">
            <a:solidFill>
              <a:srgbClr val="FFA4A4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21" name="Line 239"/>
          <p:cNvSpPr/>
          <p:nvPr/>
        </p:nvSpPr>
        <p:spPr>
          <a:xfrm flipV="1">
            <a:off x="6933770" y="1578620"/>
            <a:ext cx="2130" cy="228591"/>
          </a:xfrm>
          <a:prstGeom prst="line">
            <a:avLst/>
          </a:prstGeom>
          <a:ln w="7620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22" name="Line 240"/>
          <p:cNvSpPr/>
          <p:nvPr/>
        </p:nvSpPr>
        <p:spPr>
          <a:xfrm flipV="1">
            <a:off x="7086170" y="1577033"/>
            <a:ext cx="2130" cy="228592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23" name="Line 241"/>
          <p:cNvSpPr/>
          <p:nvPr/>
        </p:nvSpPr>
        <p:spPr>
          <a:xfrm flipV="1">
            <a:off x="7240158" y="1581795"/>
            <a:ext cx="2130" cy="228591"/>
          </a:xfrm>
          <a:prstGeom prst="line">
            <a:avLst/>
          </a:prstGeom>
          <a:ln w="7620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24" name="AutoShape 165"/>
          <p:cNvSpPr/>
          <p:nvPr/>
        </p:nvSpPr>
        <p:spPr>
          <a:xfrm rot="10800000" flipH="1">
            <a:off x="4114800" y="3051175"/>
            <a:ext cx="152400" cy="152400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625" name="AutoShape 166"/>
          <p:cNvSpPr/>
          <p:nvPr/>
        </p:nvSpPr>
        <p:spPr>
          <a:xfrm rot="10800000" flipH="1">
            <a:off x="3962400" y="3051175"/>
            <a:ext cx="152400" cy="152400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626" name="AutoShape 167"/>
          <p:cNvSpPr/>
          <p:nvPr/>
        </p:nvSpPr>
        <p:spPr>
          <a:xfrm rot="10800000" flipH="1">
            <a:off x="3810000" y="3051175"/>
            <a:ext cx="152400" cy="152400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627" name="Line 168"/>
          <p:cNvSpPr/>
          <p:nvPr/>
        </p:nvSpPr>
        <p:spPr>
          <a:xfrm flipH="1">
            <a:off x="4189300" y="3221671"/>
            <a:ext cx="2130" cy="228592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28" name="Line 169"/>
          <p:cNvSpPr/>
          <p:nvPr/>
        </p:nvSpPr>
        <p:spPr>
          <a:xfrm flipH="1">
            <a:off x="4036900" y="3223259"/>
            <a:ext cx="2130" cy="228591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29" name="Line 170"/>
          <p:cNvSpPr/>
          <p:nvPr/>
        </p:nvSpPr>
        <p:spPr>
          <a:xfrm flipH="1">
            <a:off x="3884500" y="3224846"/>
            <a:ext cx="2130" cy="228592"/>
          </a:xfrm>
          <a:prstGeom prst="line">
            <a:avLst/>
          </a:prstGeom>
          <a:ln w="7620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30" name="AutoShape 171"/>
          <p:cNvSpPr/>
          <p:nvPr/>
        </p:nvSpPr>
        <p:spPr>
          <a:xfrm rot="10800000" flipH="1">
            <a:off x="6708775" y="3049588"/>
            <a:ext cx="152400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631" name="AutoShape 172"/>
          <p:cNvSpPr/>
          <p:nvPr/>
        </p:nvSpPr>
        <p:spPr>
          <a:xfrm rot="10800000" flipH="1">
            <a:off x="6556375" y="3049588"/>
            <a:ext cx="152400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632" name="AutoShape 173"/>
          <p:cNvSpPr/>
          <p:nvPr/>
        </p:nvSpPr>
        <p:spPr>
          <a:xfrm rot="10800000" flipH="1">
            <a:off x="6403975" y="3049588"/>
            <a:ext cx="152400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633" name="AutoShape 174"/>
          <p:cNvSpPr/>
          <p:nvPr/>
        </p:nvSpPr>
        <p:spPr>
          <a:xfrm rot="10800000" flipH="1">
            <a:off x="6251575" y="3049588"/>
            <a:ext cx="152400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634" name="AutoShape 175"/>
          <p:cNvSpPr/>
          <p:nvPr/>
        </p:nvSpPr>
        <p:spPr>
          <a:xfrm rot="10800000" flipH="1">
            <a:off x="6099175" y="3049588"/>
            <a:ext cx="152400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635" name="AutoShape 176"/>
          <p:cNvSpPr/>
          <p:nvPr/>
        </p:nvSpPr>
        <p:spPr>
          <a:xfrm rot="10800000" flipH="1">
            <a:off x="5946775" y="3049588"/>
            <a:ext cx="152400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636" name="AutoShape 177"/>
          <p:cNvSpPr/>
          <p:nvPr/>
        </p:nvSpPr>
        <p:spPr>
          <a:xfrm rot="10800000" flipH="1">
            <a:off x="5794375" y="3049588"/>
            <a:ext cx="152400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637" name="AutoShape 178"/>
          <p:cNvSpPr/>
          <p:nvPr/>
        </p:nvSpPr>
        <p:spPr>
          <a:xfrm rot="10800000" flipH="1">
            <a:off x="5641975" y="3049588"/>
            <a:ext cx="152400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638" name="AutoShape 179"/>
          <p:cNvSpPr/>
          <p:nvPr/>
        </p:nvSpPr>
        <p:spPr>
          <a:xfrm rot="10800000" flipH="1">
            <a:off x="5489575" y="3049588"/>
            <a:ext cx="152400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639" name="AutoShape 180"/>
          <p:cNvSpPr/>
          <p:nvPr/>
        </p:nvSpPr>
        <p:spPr>
          <a:xfrm rot="10800000" flipH="1">
            <a:off x="5334000" y="3049588"/>
            <a:ext cx="152400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640" name="AutoShape 181"/>
          <p:cNvSpPr/>
          <p:nvPr/>
        </p:nvSpPr>
        <p:spPr>
          <a:xfrm rot="10800000" flipH="1">
            <a:off x="5181600" y="3049588"/>
            <a:ext cx="152400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641" name="AutoShape 182"/>
          <p:cNvSpPr/>
          <p:nvPr/>
        </p:nvSpPr>
        <p:spPr>
          <a:xfrm rot="10800000" flipH="1">
            <a:off x="5029200" y="3049588"/>
            <a:ext cx="152400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642" name="Line 183"/>
          <p:cNvSpPr/>
          <p:nvPr/>
        </p:nvSpPr>
        <p:spPr>
          <a:xfrm flipH="1">
            <a:off x="6783275" y="3224846"/>
            <a:ext cx="2130" cy="228592"/>
          </a:xfrm>
          <a:prstGeom prst="line">
            <a:avLst/>
          </a:prstGeom>
          <a:ln w="76200">
            <a:solidFill>
              <a:srgbClr val="3399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43" name="Line 184"/>
          <p:cNvSpPr/>
          <p:nvPr/>
        </p:nvSpPr>
        <p:spPr>
          <a:xfrm flipH="1">
            <a:off x="6627700" y="3220084"/>
            <a:ext cx="2130" cy="228591"/>
          </a:xfrm>
          <a:prstGeom prst="line">
            <a:avLst/>
          </a:prstGeom>
          <a:ln w="76200">
            <a:solidFill>
              <a:srgbClr val="FFA4A4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44" name="Line 185"/>
          <p:cNvSpPr/>
          <p:nvPr/>
        </p:nvSpPr>
        <p:spPr>
          <a:xfrm flipH="1">
            <a:off x="6478475" y="3221671"/>
            <a:ext cx="2130" cy="228592"/>
          </a:xfrm>
          <a:prstGeom prst="line">
            <a:avLst/>
          </a:prstGeom>
          <a:ln w="7620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45" name="Line 186"/>
          <p:cNvSpPr/>
          <p:nvPr/>
        </p:nvSpPr>
        <p:spPr>
          <a:xfrm flipH="1">
            <a:off x="6326075" y="3220084"/>
            <a:ext cx="2130" cy="228591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46" name="Line 187"/>
          <p:cNvSpPr/>
          <p:nvPr/>
        </p:nvSpPr>
        <p:spPr>
          <a:xfrm flipH="1">
            <a:off x="6173675" y="3229609"/>
            <a:ext cx="2130" cy="228591"/>
          </a:xfrm>
          <a:prstGeom prst="line">
            <a:avLst/>
          </a:prstGeom>
          <a:ln w="7620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47" name="Line 188"/>
          <p:cNvSpPr/>
          <p:nvPr/>
        </p:nvSpPr>
        <p:spPr>
          <a:xfrm flipH="1">
            <a:off x="6018100" y="3226434"/>
            <a:ext cx="2130" cy="228591"/>
          </a:xfrm>
          <a:prstGeom prst="line">
            <a:avLst/>
          </a:prstGeom>
          <a:ln w="76200">
            <a:solidFill>
              <a:srgbClr val="FFA4A4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48" name="Line 189"/>
          <p:cNvSpPr/>
          <p:nvPr/>
        </p:nvSpPr>
        <p:spPr>
          <a:xfrm flipH="1">
            <a:off x="5868875" y="3228021"/>
            <a:ext cx="2130" cy="228592"/>
          </a:xfrm>
          <a:prstGeom prst="line">
            <a:avLst/>
          </a:prstGeom>
          <a:ln w="76200">
            <a:solidFill>
              <a:srgbClr val="3399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49" name="Line 190"/>
          <p:cNvSpPr/>
          <p:nvPr/>
        </p:nvSpPr>
        <p:spPr>
          <a:xfrm flipH="1">
            <a:off x="5713300" y="3229609"/>
            <a:ext cx="2130" cy="228591"/>
          </a:xfrm>
          <a:prstGeom prst="line">
            <a:avLst/>
          </a:prstGeom>
          <a:ln w="76200">
            <a:solidFill>
              <a:srgbClr val="FFA4A4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0" name="Line 191"/>
          <p:cNvSpPr/>
          <p:nvPr/>
        </p:nvSpPr>
        <p:spPr>
          <a:xfrm flipH="1">
            <a:off x="5562488" y="3224846"/>
            <a:ext cx="2130" cy="228592"/>
          </a:xfrm>
          <a:prstGeom prst="line">
            <a:avLst/>
          </a:prstGeom>
          <a:ln w="7620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1" name="Line 192"/>
          <p:cNvSpPr/>
          <p:nvPr/>
        </p:nvSpPr>
        <p:spPr>
          <a:xfrm flipH="1">
            <a:off x="5408500" y="3229609"/>
            <a:ext cx="2130" cy="228591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2" name="Line 193"/>
          <p:cNvSpPr/>
          <p:nvPr/>
        </p:nvSpPr>
        <p:spPr>
          <a:xfrm flipH="1">
            <a:off x="5256100" y="3228021"/>
            <a:ext cx="2130" cy="228592"/>
          </a:xfrm>
          <a:prstGeom prst="line">
            <a:avLst/>
          </a:prstGeom>
          <a:ln w="7620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3" name="Line 194"/>
          <p:cNvSpPr/>
          <p:nvPr/>
        </p:nvSpPr>
        <p:spPr>
          <a:xfrm flipH="1">
            <a:off x="5100525" y="3229609"/>
            <a:ext cx="2130" cy="228591"/>
          </a:xfrm>
          <a:prstGeom prst="line">
            <a:avLst/>
          </a:prstGeom>
          <a:ln w="76200">
            <a:solidFill>
              <a:srgbClr val="FFA4A4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4" name="AutoShape 195"/>
          <p:cNvSpPr/>
          <p:nvPr/>
        </p:nvSpPr>
        <p:spPr>
          <a:xfrm rot="10800000" flipH="1">
            <a:off x="4876800" y="3049588"/>
            <a:ext cx="152400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655" name="AutoShape 196"/>
          <p:cNvSpPr/>
          <p:nvPr/>
        </p:nvSpPr>
        <p:spPr>
          <a:xfrm rot="10800000" flipH="1">
            <a:off x="4724400" y="3049588"/>
            <a:ext cx="152400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656" name="AutoShape 197"/>
          <p:cNvSpPr/>
          <p:nvPr/>
        </p:nvSpPr>
        <p:spPr>
          <a:xfrm rot="10800000" flipH="1">
            <a:off x="4572000" y="3049588"/>
            <a:ext cx="152400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657" name="AutoShape 198"/>
          <p:cNvSpPr/>
          <p:nvPr/>
        </p:nvSpPr>
        <p:spPr>
          <a:xfrm rot="10800000" flipH="1">
            <a:off x="4419600" y="3049588"/>
            <a:ext cx="152400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658" name="AutoShape 199"/>
          <p:cNvSpPr/>
          <p:nvPr/>
        </p:nvSpPr>
        <p:spPr>
          <a:xfrm rot="10800000" flipH="1">
            <a:off x="4267200" y="3049588"/>
            <a:ext cx="152400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659" name="Line 200"/>
          <p:cNvSpPr/>
          <p:nvPr/>
        </p:nvSpPr>
        <p:spPr>
          <a:xfrm flipH="1">
            <a:off x="4951300" y="3224846"/>
            <a:ext cx="2130" cy="228592"/>
          </a:xfrm>
          <a:prstGeom prst="line">
            <a:avLst/>
          </a:prstGeom>
          <a:ln w="76200">
            <a:solidFill>
              <a:srgbClr val="3399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60" name="Line 201"/>
          <p:cNvSpPr/>
          <p:nvPr/>
        </p:nvSpPr>
        <p:spPr>
          <a:xfrm flipH="1">
            <a:off x="4798900" y="3220084"/>
            <a:ext cx="2130" cy="228591"/>
          </a:xfrm>
          <a:prstGeom prst="line">
            <a:avLst/>
          </a:prstGeom>
          <a:ln w="76200">
            <a:solidFill>
              <a:srgbClr val="3399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61" name="Line 202"/>
          <p:cNvSpPr/>
          <p:nvPr/>
        </p:nvSpPr>
        <p:spPr>
          <a:xfrm flipH="1">
            <a:off x="4646500" y="3220084"/>
            <a:ext cx="2130" cy="228591"/>
          </a:xfrm>
          <a:prstGeom prst="line">
            <a:avLst/>
          </a:prstGeom>
          <a:ln w="7620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62" name="Line 203"/>
          <p:cNvSpPr/>
          <p:nvPr/>
        </p:nvSpPr>
        <p:spPr>
          <a:xfrm flipH="1">
            <a:off x="4494100" y="3220084"/>
            <a:ext cx="2130" cy="228591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63" name="Line 204"/>
          <p:cNvSpPr/>
          <p:nvPr/>
        </p:nvSpPr>
        <p:spPr>
          <a:xfrm flipH="1">
            <a:off x="4341700" y="3221671"/>
            <a:ext cx="2130" cy="228592"/>
          </a:xfrm>
          <a:prstGeom prst="line">
            <a:avLst/>
          </a:prstGeom>
          <a:ln w="76200">
            <a:solidFill>
              <a:srgbClr val="3399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64" name="AutoShape 205"/>
          <p:cNvSpPr/>
          <p:nvPr/>
        </p:nvSpPr>
        <p:spPr>
          <a:xfrm rot="10800000" flipH="1">
            <a:off x="7165975" y="3052763"/>
            <a:ext cx="152400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665" name="AutoShape 206"/>
          <p:cNvSpPr/>
          <p:nvPr/>
        </p:nvSpPr>
        <p:spPr>
          <a:xfrm rot="10800000" flipH="1">
            <a:off x="7013575" y="3052763"/>
            <a:ext cx="152400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666" name="AutoShape 207"/>
          <p:cNvSpPr/>
          <p:nvPr/>
        </p:nvSpPr>
        <p:spPr>
          <a:xfrm rot="10800000" flipH="1">
            <a:off x="6861175" y="3051175"/>
            <a:ext cx="152400" cy="152400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667" name="Line 208"/>
          <p:cNvSpPr/>
          <p:nvPr/>
        </p:nvSpPr>
        <p:spPr>
          <a:xfrm flipH="1">
            <a:off x="7240475" y="3228021"/>
            <a:ext cx="2130" cy="228592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68" name="Line 209"/>
          <p:cNvSpPr/>
          <p:nvPr/>
        </p:nvSpPr>
        <p:spPr>
          <a:xfrm flipH="1">
            <a:off x="7088075" y="3220084"/>
            <a:ext cx="2130" cy="228591"/>
          </a:xfrm>
          <a:prstGeom prst="line">
            <a:avLst/>
          </a:prstGeom>
          <a:ln w="76200">
            <a:solidFill>
              <a:srgbClr val="3399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69" name="Line 210"/>
          <p:cNvSpPr/>
          <p:nvPr/>
        </p:nvSpPr>
        <p:spPr>
          <a:xfrm flipH="1">
            <a:off x="6935675" y="3216909"/>
            <a:ext cx="2130" cy="228591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70" name="AutoShape 211"/>
          <p:cNvSpPr/>
          <p:nvPr/>
        </p:nvSpPr>
        <p:spPr>
          <a:xfrm rot="10800000" flipH="1">
            <a:off x="3657600" y="3048000"/>
            <a:ext cx="152400" cy="152400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671" name="Line 212"/>
          <p:cNvSpPr/>
          <p:nvPr/>
        </p:nvSpPr>
        <p:spPr>
          <a:xfrm flipH="1">
            <a:off x="3728925" y="3231196"/>
            <a:ext cx="2130" cy="228592"/>
          </a:xfrm>
          <a:prstGeom prst="line">
            <a:avLst/>
          </a:prstGeom>
          <a:ln w="76200">
            <a:solidFill>
              <a:srgbClr val="FFA4A4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72" name="AutoShape 243"/>
          <p:cNvSpPr/>
          <p:nvPr/>
        </p:nvSpPr>
        <p:spPr>
          <a:xfrm flipH="1">
            <a:off x="5486400" y="3800475"/>
            <a:ext cx="152400" cy="152400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673" name="AutoShape 244"/>
          <p:cNvSpPr/>
          <p:nvPr/>
        </p:nvSpPr>
        <p:spPr>
          <a:xfrm flipH="1">
            <a:off x="5638800" y="3800475"/>
            <a:ext cx="152400" cy="152400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674" name="AutoShape 245"/>
          <p:cNvSpPr/>
          <p:nvPr/>
        </p:nvSpPr>
        <p:spPr>
          <a:xfrm flipH="1">
            <a:off x="5791200" y="3800475"/>
            <a:ext cx="152400" cy="152400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675" name="AutoShape 246"/>
          <p:cNvSpPr/>
          <p:nvPr/>
        </p:nvSpPr>
        <p:spPr>
          <a:xfrm flipH="1">
            <a:off x="5943600" y="3800475"/>
            <a:ext cx="152400" cy="152400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676" name="Line 247"/>
          <p:cNvSpPr/>
          <p:nvPr/>
        </p:nvSpPr>
        <p:spPr>
          <a:xfrm flipV="1">
            <a:off x="5558995" y="3550295"/>
            <a:ext cx="2130" cy="228591"/>
          </a:xfrm>
          <a:prstGeom prst="line">
            <a:avLst/>
          </a:prstGeom>
          <a:ln w="76200">
            <a:solidFill>
              <a:srgbClr val="FFA4A4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77" name="Line 248"/>
          <p:cNvSpPr/>
          <p:nvPr/>
        </p:nvSpPr>
        <p:spPr>
          <a:xfrm flipV="1">
            <a:off x="5714570" y="3548708"/>
            <a:ext cx="2130" cy="228591"/>
          </a:xfrm>
          <a:prstGeom prst="line">
            <a:avLst/>
          </a:prstGeom>
          <a:ln w="7620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78" name="Line 249"/>
          <p:cNvSpPr/>
          <p:nvPr/>
        </p:nvSpPr>
        <p:spPr>
          <a:xfrm flipV="1">
            <a:off x="5866970" y="3547120"/>
            <a:ext cx="2130" cy="228591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79" name="Line 250"/>
          <p:cNvSpPr/>
          <p:nvPr/>
        </p:nvSpPr>
        <p:spPr>
          <a:xfrm flipV="1">
            <a:off x="6020958" y="3551883"/>
            <a:ext cx="2130" cy="228591"/>
          </a:xfrm>
          <a:prstGeom prst="line">
            <a:avLst/>
          </a:prstGeom>
          <a:ln w="7620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80" name="AutoShape 253"/>
          <p:cNvSpPr/>
          <p:nvPr/>
        </p:nvSpPr>
        <p:spPr>
          <a:xfrm rot="10800000" flipH="1">
            <a:off x="4191000" y="4803775"/>
            <a:ext cx="152400" cy="152400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681" name="AutoShape 254"/>
          <p:cNvSpPr/>
          <p:nvPr/>
        </p:nvSpPr>
        <p:spPr>
          <a:xfrm rot="10800000" flipH="1">
            <a:off x="4038600" y="4803775"/>
            <a:ext cx="152400" cy="152400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682" name="AutoShape 255"/>
          <p:cNvSpPr/>
          <p:nvPr/>
        </p:nvSpPr>
        <p:spPr>
          <a:xfrm rot="10800000" flipH="1">
            <a:off x="3886200" y="4803775"/>
            <a:ext cx="152400" cy="152400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683" name="Line 256"/>
          <p:cNvSpPr/>
          <p:nvPr/>
        </p:nvSpPr>
        <p:spPr>
          <a:xfrm flipH="1">
            <a:off x="4265500" y="4974271"/>
            <a:ext cx="2130" cy="228592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84" name="Line 257"/>
          <p:cNvSpPr/>
          <p:nvPr/>
        </p:nvSpPr>
        <p:spPr>
          <a:xfrm flipH="1">
            <a:off x="4113100" y="4975859"/>
            <a:ext cx="2130" cy="228591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85" name="Line 258"/>
          <p:cNvSpPr/>
          <p:nvPr/>
        </p:nvSpPr>
        <p:spPr>
          <a:xfrm flipH="1">
            <a:off x="3960700" y="4977446"/>
            <a:ext cx="2130" cy="228592"/>
          </a:xfrm>
          <a:prstGeom prst="line">
            <a:avLst/>
          </a:prstGeom>
          <a:ln w="7620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86" name="AutoShape 259"/>
          <p:cNvSpPr/>
          <p:nvPr/>
        </p:nvSpPr>
        <p:spPr>
          <a:xfrm rot="10800000" flipH="1">
            <a:off x="6784975" y="4802187"/>
            <a:ext cx="152400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687" name="AutoShape 260"/>
          <p:cNvSpPr/>
          <p:nvPr/>
        </p:nvSpPr>
        <p:spPr>
          <a:xfrm rot="10800000" flipH="1">
            <a:off x="6632575" y="4802187"/>
            <a:ext cx="152400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688" name="AutoShape 261"/>
          <p:cNvSpPr/>
          <p:nvPr/>
        </p:nvSpPr>
        <p:spPr>
          <a:xfrm rot="10800000" flipH="1">
            <a:off x="6480175" y="4802187"/>
            <a:ext cx="152400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689" name="AutoShape 262"/>
          <p:cNvSpPr/>
          <p:nvPr/>
        </p:nvSpPr>
        <p:spPr>
          <a:xfrm rot="10800000" flipH="1">
            <a:off x="6327775" y="4802187"/>
            <a:ext cx="152400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690" name="AutoShape 263"/>
          <p:cNvSpPr/>
          <p:nvPr/>
        </p:nvSpPr>
        <p:spPr>
          <a:xfrm rot="10800000" flipH="1">
            <a:off x="6175375" y="4802187"/>
            <a:ext cx="152400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691" name="AutoShape 264"/>
          <p:cNvSpPr/>
          <p:nvPr/>
        </p:nvSpPr>
        <p:spPr>
          <a:xfrm rot="10800000" flipH="1">
            <a:off x="6022975" y="4802187"/>
            <a:ext cx="152400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692" name="AutoShape 265"/>
          <p:cNvSpPr/>
          <p:nvPr/>
        </p:nvSpPr>
        <p:spPr>
          <a:xfrm rot="10800000" flipH="1">
            <a:off x="5870575" y="4802187"/>
            <a:ext cx="152400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693" name="AutoShape 266"/>
          <p:cNvSpPr/>
          <p:nvPr/>
        </p:nvSpPr>
        <p:spPr>
          <a:xfrm rot="10800000" flipH="1">
            <a:off x="5718175" y="4802187"/>
            <a:ext cx="152400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694" name="AutoShape 267"/>
          <p:cNvSpPr/>
          <p:nvPr/>
        </p:nvSpPr>
        <p:spPr>
          <a:xfrm rot="10800000" flipH="1">
            <a:off x="5565775" y="4802187"/>
            <a:ext cx="152400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695" name="AutoShape 268"/>
          <p:cNvSpPr/>
          <p:nvPr/>
        </p:nvSpPr>
        <p:spPr>
          <a:xfrm rot="10800000" flipH="1">
            <a:off x="5410200" y="4802187"/>
            <a:ext cx="152400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696" name="AutoShape 269"/>
          <p:cNvSpPr/>
          <p:nvPr/>
        </p:nvSpPr>
        <p:spPr>
          <a:xfrm rot="10800000" flipH="1">
            <a:off x="5257800" y="4802187"/>
            <a:ext cx="152400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697" name="AutoShape 270"/>
          <p:cNvSpPr/>
          <p:nvPr/>
        </p:nvSpPr>
        <p:spPr>
          <a:xfrm rot="10800000" flipH="1">
            <a:off x="5105400" y="4802187"/>
            <a:ext cx="152400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698" name="Line 271"/>
          <p:cNvSpPr/>
          <p:nvPr/>
        </p:nvSpPr>
        <p:spPr>
          <a:xfrm flipH="1">
            <a:off x="6859475" y="4977446"/>
            <a:ext cx="2130" cy="228592"/>
          </a:xfrm>
          <a:prstGeom prst="line">
            <a:avLst/>
          </a:prstGeom>
          <a:ln w="76200">
            <a:solidFill>
              <a:srgbClr val="3399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99" name="Line 272"/>
          <p:cNvSpPr/>
          <p:nvPr/>
        </p:nvSpPr>
        <p:spPr>
          <a:xfrm flipH="1">
            <a:off x="6707075" y="4972684"/>
            <a:ext cx="2130" cy="228591"/>
          </a:xfrm>
          <a:prstGeom prst="line">
            <a:avLst/>
          </a:prstGeom>
          <a:ln w="76200">
            <a:solidFill>
              <a:srgbClr val="FFA4A4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00" name="Line 273"/>
          <p:cNvSpPr/>
          <p:nvPr/>
        </p:nvSpPr>
        <p:spPr>
          <a:xfrm flipH="1">
            <a:off x="6554675" y="4974271"/>
            <a:ext cx="2130" cy="228592"/>
          </a:xfrm>
          <a:prstGeom prst="line">
            <a:avLst/>
          </a:prstGeom>
          <a:ln w="7620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01" name="Line 274"/>
          <p:cNvSpPr/>
          <p:nvPr/>
        </p:nvSpPr>
        <p:spPr>
          <a:xfrm flipH="1">
            <a:off x="6402275" y="4972684"/>
            <a:ext cx="2130" cy="228591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02" name="Line 275"/>
          <p:cNvSpPr/>
          <p:nvPr/>
        </p:nvSpPr>
        <p:spPr>
          <a:xfrm flipH="1">
            <a:off x="6249875" y="4982209"/>
            <a:ext cx="2130" cy="228591"/>
          </a:xfrm>
          <a:prstGeom prst="line">
            <a:avLst/>
          </a:prstGeom>
          <a:ln w="7620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03" name="Line 276"/>
          <p:cNvSpPr/>
          <p:nvPr/>
        </p:nvSpPr>
        <p:spPr>
          <a:xfrm flipH="1">
            <a:off x="6097475" y="4979034"/>
            <a:ext cx="2130" cy="228591"/>
          </a:xfrm>
          <a:prstGeom prst="line">
            <a:avLst/>
          </a:prstGeom>
          <a:ln w="76200">
            <a:solidFill>
              <a:srgbClr val="FFA4A4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04" name="Line 277"/>
          <p:cNvSpPr/>
          <p:nvPr/>
        </p:nvSpPr>
        <p:spPr>
          <a:xfrm flipH="1">
            <a:off x="5945075" y="4980621"/>
            <a:ext cx="2130" cy="228592"/>
          </a:xfrm>
          <a:prstGeom prst="line">
            <a:avLst/>
          </a:prstGeom>
          <a:ln w="76200">
            <a:solidFill>
              <a:srgbClr val="3399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05" name="Line 278"/>
          <p:cNvSpPr/>
          <p:nvPr/>
        </p:nvSpPr>
        <p:spPr>
          <a:xfrm flipH="1">
            <a:off x="5792675" y="4982209"/>
            <a:ext cx="2130" cy="228591"/>
          </a:xfrm>
          <a:prstGeom prst="line">
            <a:avLst/>
          </a:prstGeom>
          <a:ln w="76200">
            <a:solidFill>
              <a:srgbClr val="FFA4A4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06" name="Line 279"/>
          <p:cNvSpPr/>
          <p:nvPr/>
        </p:nvSpPr>
        <p:spPr>
          <a:xfrm flipH="1">
            <a:off x="5638688" y="4977446"/>
            <a:ext cx="2130" cy="228592"/>
          </a:xfrm>
          <a:prstGeom prst="line">
            <a:avLst/>
          </a:prstGeom>
          <a:ln w="7620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07" name="Line 280"/>
          <p:cNvSpPr/>
          <p:nvPr/>
        </p:nvSpPr>
        <p:spPr>
          <a:xfrm flipH="1">
            <a:off x="5484700" y="4982209"/>
            <a:ext cx="2130" cy="228591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08" name="Line 281"/>
          <p:cNvSpPr/>
          <p:nvPr/>
        </p:nvSpPr>
        <p:spPr>
          <a:xfrm flipH="1">
            <a:off x="5332300" y="4980621"/>
            <a:ext cx="2130" cy="228592"/>
          </a:xfrm>
          <a:prstGeom prst="line">
            <a:avLst/>
          </a:prstGeom>
          <a:ln w="7620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09" name="Line 282"/>
          <p:cNvSpPr/>
          <p:nvPr/>
        </p:nvSpPr>
        <p:spPr>
          <a:xfrm flipH="1">
            <a:off x="5179900" y="4982209"/>
            <a:ext cx="2130" cy="228591"/>
          </a:xfrm>
          <a:prstGeom prst="line">
            <a:avLst/>
          </a:prstGeom>
          <a:ln w="76200">
            <a:solidFill>
              <a:srgbClr val="FFA4A4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10" name="AutoShape 283"/>
          <p:cNvSpPr/>
          <p:nvPr/>
        </p:nvSpPr>
        <p:spPr>
          <a:xfrm rot="10800000" flipH="1">
            <a:off x="4953000" y="4802187"/>
            <a:ext cx="152400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711" name="AutoShape 284"/>
          <p:cNvSpPr/>
          <p:nvPr/>
        </p:nvSpPr>
        <p:spPr>
          <a:xfrm rot="10800000" flipH="1">
            <a:off x="4800600" y="4802187"/>
            <a:ext cx="152400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712" name="AutoShape 285"/>
          <p:cNvSpPr/>
          <p:nvPr/>
        </p:nvSpPr>
        <p:spPr>
          <a:xfrm rot="10800000" flipH="1">
            <a:off x="4648200" y="4802187"/>
            <a:ext cx="152400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713" name="AutoShape 286"/>
          <p:cNvSpPr/>
          <p:nvPr/>
        </p:nvSpPr>
        <p:spPr>
          <a:xfrm rot="10800000" flipH="1">
            <a:off x="4495800" y="4802187"/>
            <a:ext cx="152400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714" name="AutoShape 287"/>
          <p:cNvSpPr/>
          <p:nvPr/>
        </p:nvSpPr>
        <p:spPr>
          <a:xfrm rot="10800000" flipH="1">
            <a:off x="4343400" y="4802187"/>
            <a:ext cx="152400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715" name="Line 288"/>
          <p:cNvSpPr/>
          <p:nvPr/>
        </p:nvSpPr>
        <p:spPr>
          <a:xfrm flipH="1">
            <a:off x="5027500" y="4977446"/>
            <a:ext cx="2130" cy="228592"/>
          </a:xfrm>
          <a:prstGeom prst="line">
            <a:avLst/>
          </a:prstGeom>
          <a:ln w="76200">
            <a:solidFill>
              <a:srgbClr val="3399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16" name="Line 289"/>
          <p:cNvSpPr/>
          <p:nvPr/>
        </p:nvSpPr>
        <p:spPr>
          <a:xfrm flipH="1">
            <a:off x="4875100" y="4972684"/>
            <a:ext cx="2130" cy="228591"/>
          </a:xfrm>
          <a:prstGeom prst="line">
            <a:avLst/>
          </a:prstGeom>
          <a:ln w="76200">
            <a:solidFill>
              <a:srgbClr val="3399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17" name="Line 290"/>
          <p:cNvSpPr/>
          <p:nvPr/>
        </p:nvSpPr>
        <p:spPr>
          <a:xfrm flipH="1">
            <a:off x="4722700" y="4972684"/>
            <a:ext cx="2130" cy="228591"/>
          </a:xfrm>
          <a:prstGeom prst="line">
            <a:avLst/>
          </a:prstGeom>
          <a:ln w="7620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18" name="Line 291"/>
          <p:cNvSpPr/>
          <p:nvPr/>
        </p:nvSpPr>
        <p:spPr>
          <a:xfrm flipH="1">
            <a:off x="4570300" y="4972684"/>
            <a:ext cx="2130" cy="228591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19" name="Line 292"/>
          <p:cNvSpPr/>
          <p:nvPr/>
        </p:nvSpPr>
        <p:spPr>
          <a:xfrm flipH="1">
            <a:off x="4417900" y="4974271"/>
            <a:ext cx="2130" cy="228592"/>
          </a:xfrm>
          <a:prstGeom prst="line">
            <a:avLst/>
          </a:prstGeom>
          <a:ln w="76200">
            <a:solidFill>
              <a:srgbClr val="3399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20" name="AutoShape 293"/>
          <p:cNvSpPr/>
          <p:nvPr/>
        </p:nvSpPr>
        <p:spPr>
          <a:xfrm rot="10800000" flipH="1">
            <a:off x="7242175" y="4805362"/>
            <a:ext cx="152400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721" name="AutoShape 294"/>
          <p:cNvSpPr/>
          <p:nvPr/>
        </p:nvSpPr>
        <p:spPr>
          <a:xfrm rot="10800000" flipH="1">
            <a:off x="7089775" y="4805362"/>
            <a:ext cx="152400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722" name="AutoShape 295"/>
          <p:cNvSpPr/>
          <p:nvPr/>
        </p:nvSpPr>
        <p:spPr>
          <a:xfrm rot="10800000" flipH="1">
            <a:off x="6937375" y="4803775"/>
            <a:ext cx="152400" cy="152400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723" name="Line 296"/>
          <p:cNvSpPr/>
          <p:nvPr/>
        </p:nvSpPr>
        <p:spPr>
          <a:xfrm flipH="1">
            <a:off x="7316675" y="4980621"/>
            <a:ext cx="2130" cy="228592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24" name="Line 297"/>
          <p:cNvSpPr/>
          <p:nvPr/>
        </p:nvSpPr>
        <p:spPr>
          <a:xfrm flipH="1">
            <a:off x="7164275" y="4972684"/>
            <a:ext cx="2130" cy="228591"/>
          </a:xfrm>
          <a:prstGeom prst="line">
            <a:avLst/>
          </a:prstGeom>
          <a:ln w="76200">
            <a:solidFill>
              <a:srgbClr val="3399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25" name="Line 298"/>
          <p:cNvSpPr/>
          <p:nvPr/>
        </p:nvSpPr>
        <p:spPr>
          <a:xfrm flipH="1">
            <a:off x="7011875" y="4969509"/>
            <a:ext cx="2130" cy="228591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26" name="AutoShape 299"/>
          <p:cNvSpPr/>
          <p:nvPr/>
        </p:nvSpPr>
        <p:spPr>
          <a:xfrm rot="10800000" flipH="1">
            <a:off x="3733800" y="4810125"/>
            <a:ext cx="152400" cy="152400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969696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727" name="Line 300"/>
          <p:cNvSpPr/>
          <p:nvPr/>
        </p:nvSpPr>
        <p:spPr>
          <a:xfrm flipH="1">
            <a:off x="3808300" y="4983796"/>
            <a:ext cx="2130" cy="228592"/>
          </a:xfrm>
          <a:prstGeom prst="line">
            <a:avLst/>
          </a:prstGeom>
          <a:ln w="76200">
            <a:solidFill>
              <a:srgbClr val="FFA4A4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732" name="Group 344"/>
          <p:cNvGrpSpPr/>
          <p:nvPr/>
        </p:nvGrpSpPr>
        <p:grpSpPr>
          <a:xfrm>
            <a:off x="5580062" y="5541962"/>
            <a:ext cx="609601" cy="152401"/>
            <a:chOff x="0" y="0"/>
            <a:chExt cx="609600" cy="152400"/>
          </a:xfrm>
        </p:grpSpPr>
        <p:sp>
          <p:nvSpPr>
            <p:cNvPr id="1728" name="AutoShape 301"/>
            <p:cNvSpPr/>
            <p:nvPr/>
          </p:nvSpPr>
          <p:spPr>
            <a:xfrm flipH="1">
              <a:off x="0" y="0"/>
              <a:ext cx="152400" cy="152400"/>
            </a:xfrm>
            <a:prstGeom prst="chevron">
              <a:avLst>
                <a:gd name="adj" fmla="val 25000"/>
              </a:avLst>
            </a:prstGeom>
            <a:solidFill>
              <a:srgbClr val="E8E86E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729" name="AutoShape 302"/>
            <p:cNvSpPr/>
            <p:nvPr/>
          </p:nvSpPr>
          <p:spPr>
            <a:xfrm flipH="1">
              <a:off x="152400" y="0"/>
              <a:ext cx="152400" cy="152400"/>
            </a:xfrm>
            <a:prstGeom prst="chevron">
              <a:avLst>
                <a:gd name="adj" fmla="val 25000"/>
              </a:avLst>
            </a:prstGeom>
            <a:solidFill>
              <a:srgbClr val="E8E86E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730" name="AutoShape 303"/>
            <p:cNvSpPr/>
            <p:nvPr/>
          </p:nvSpPr>
          <p:spPr>
            <a:xfrm flipH="1">
              <a:off x="304800" y="0"/>
              <a:ext cx="152400" cy="152400"/>
            </a:xfrm>
            <a:prstGeom prst="chevron">
              <a:avLst>
                <a:gd name="adj" fmla="val 25000"/>
              </a:avLst>
            </a:prstGeom>
            <a:solidFill>
              <a:srgbClr val="E8E86E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731" name="AutoShape 304"/>
            <p:cNvSpPr/>
            <p:nvPr/>
          </p:nvSpPr>
          <p:spPr>
            <a:xfrm flipH="1">
              <a:off x="457200" y="0"/>
              <a:ext cx="152400" cy="152400"/>
            </a:xfrm>
            <a:prstGeom prst="chevron">
              <a:avLst>
                <a:gd name="adj" fmla="val 25000"/>
              </a:avLst>
            </a:prstGeom>
            <a:solidFill>
              <a:srgbClr val="E8E86E"/>
            </a:solidFill>
            <a:ln w="381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</p:grpSp>
      <p:sp>
        <p:nvSpPr>
          <p:cNvPr id="1733" name="Line 305"/>
          <p:cNvSpPr/>
          <p:nvPr/>
        </p:nvSpPr>
        <p:spPr>
          <a:xfrm flipV="1">
            <a:off x="5655833" y="5291783"/>
            <a:ext cx="2130" cy="228591"/>
          </a:xfrm>
          <a:prstGeom prst="line">
            <a:avLst/>
          </a:prstGeom>
          <a:ln w="76200">
            <a:solidFill>
              <a:srgbClr val="FFA4A4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34" name="Line 306"/>
          <p:cNvSpPr/>
          <p:nvPr/>
        </p:nvSpPr>
        <p:spPr>
          <a:xfrm flipV="1">
            <a:off x="5808233" y="5290195"/>
            <a:ext cx="2130" cy="228591"/>
          </a:xfrm>
          <a:prstGeom prst="line">
            <a:avLst/>
          </a:prstGeom>
          <a:ln w="7620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35" name="Line 307"/>
          <p:cNvSpPr/>
          <p:nvPr/>
        </p:nvSpPr>
        <p:spPr>
          <a:xfrm flipV="1">
            <a:off x="5960633" y="5288608"/>
            <a:ext cx="2130" cy="228591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36" name="Line 308"/>
          <p:cNvSpPr/>
          <p:nvPr/>
        </p:nvSpPr>
        <p:spPr>
          <a:xfrm flipV="1">
            <a:off x="6114620" y="5293370"/>
            <a:ext cx="2130" cy="228591"/>
          </a:xfrm>
          <a:prstGeom prst="line">
            <a:avLst/>
          </a:prstGeom>
          <a:ln w="7620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37" name="Line 322"/>
          <p:cNvSpPr/>
          <p:nvPr/>
        </p:nvSpPr>
        <p:spPr>
          <a:xfrm flipV="1">
            <a:off x="5179583" y="5304483"/>
            <a:ext cx="2130" cy="228591"/>
          </a:xfrm>
          <a:prstGeom prst="line">
            <a:avLst/>
          </a:prstGeom>
          <a:ln w="7620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38" name="Line 323"/>
          <p:cNvSpPr/>
          <p:nvPr/>
        </p:nvSpPr>
        <p:spPr>
          <a:xfrm flipV="1">
            <a:off x="5333570" y="5298133"/>
            <a:ext cx="2130" cy="228591"/>
          </a:xfrm>
          <a:prstGeom prst="line">
            <a:avLst/>
          </a:prstGeom>
          <a:ln w="76200">
            <a:solidFill>
              <a:srgbClr val="FFA4A4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39" name="Line 324"/>
          <p:cNvSpPr/>
          <p:nvPr/>
        </p:nvSpPr>
        <p:spPr>
          <a:xfrm flipV="1">
            <a:off x="5485970" y="5296545"/>
            <a:ext cx="2130" cy="228591"/>
          </a:xfrm>
          <a:prstGeom prst="line">
            <a:avLst/>
          </a:prstGeom>
          <a:ln w="76200">
            <a:solidFill>
              <a:srgbClr val="00CC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40" name="AutoShape 326"/>
          <p:cNvSpPr/>
          <p:nvPr/>
        </p:nvSpPr>
        <p:spPr>
          <a:xfrm flipH="1">
            <a:off x="5257800" y="5540375"/>
            <a:ext cx="152400" cy="152400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706E6A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741" name="AutoShape 327"/>
          <p:cNvSpPr/>
          <p:nvPr/>
        </p:nvSpPr>
        <p:spPr>
          <a:xfrm flipH="1">
            <a:off x="5410200" y="5540375"/>
            <a:ext cx="152400" cy="152400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706E6A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742" name="AutoShape 329"/>
          <p:cNvSpPr/>
          <p:nvPr/>
        </p:nvSpPr>
        <p:spPr>
          <a:xfrm flipH="1">
            <a:off x="5105400" y="5541962"/>
            <a:ext cx="152400" cy="152401"/>
          </a:xfrm>
          <a:prstGeom prst="chevron">
            <a:avLst>
              <a:gd name="adj" fmla="val 25000"/>
            </a:avLst>
          </a:prstGeom>
          <a:solidFill>
            <a:srgbClr val="E8E86E"/>
          </a:solidFill>
          <a:ln w="38100">
            <a:solidFill>
              <a:srgbClr val="706E6A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743" name="Rectangle 330"/>
          <p:cNvSpPr/>
          <p:nvPr/>
        </p:nvSpPr>
        <p:spPr>
          <a:xfrm>
            <a:off x="5105400" y="5722937"/>
            <a:ext cx="457200" cy="304801"/>
          </a:xfrm>
          <a:prstGeom prst="rect">
            <a:avLst/>
          </a:prstGeom>
          <a:solidFill>
            <a:srgbClr val="008B34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744" name="Rectangle 332"/>
          <p:cNvSpPr/>
          <p:nvPr/>
        </p:nvSpPr>
        <p:spPr>
          <a:xfrm>
            <a:off x="3649662" y="5724525"/>
            <a:ext cx="512763" cy="3048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745" name="Rectangle 333"/>
          <p:cNvSpPr/>
          <p:nvPr/>
        </p:nvSpPr>
        <p:spPr>
          <a:xfrm>
            <a:off x="4162425" y="5724525"/>
            <a:ext cx="495300" cy="304800"/>
          </a:xfrm>
          <a:prstGeom prst="rect">
            <a:avLst/>
          </a:prstGeom>
          <a:solidFill>
            <a:srgbClr val="A65D2A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746" name="Rectangle 334"/>
          <p:cNvSpPr/>
          <p:nvPr/>
        </p:nvSpPr>
        <p:spPr>
          <a:xfrm>
            <a:off x="4619625" y="5724525"/>
            <a:ext cx="476250" cy="304800"/>
          </a:xfrm>
          <a:prstGeom prst="rect">
            <a:avLst/>
          </a:prstGeom>
          <a:solidFill>
            <a:srgbClr val="FF9953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749" name="Rectangle 2"/>
          <p:cNvSpPr txBox="1">
            <a:spLocks noGrp="1"/>
          </p:cNvSpPr>
          <p:nvPr>
            <p:ph type="title"/>
          </p:nvPr>
        </p:nvSpPr>
        <p:spPr>
          <a:xfrm>
            <a:off x="304800" y="-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This “microRNA” = another form of gene</a:t>
            </a:r>
          </a:p>
        </p:txBody>
      </p:sp>
      <p:sp>
        <p:nvSpPr>
          <p:cNvPr id="1750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762000"/>
            <a:ext cx="8915400" cy="5862437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First DNA sequence programmed protein =&gt; inherited characteristic = “gene”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Second shorter microRNA DNA sequence did not program a protein</a:t>
            </a:r>
          </a:p>
          <a:p>
            <a:pPr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 sz="1600"/>
              <a:t>But it did stop the production of that first protein</a:t>
            </a:r>
          </a:p>
          <a:p>
            <a:pPr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So its presence did CHANGE an inherited characteristic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Thus, by definition, the DNA segment programming microRNA is also a “gene”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Some now suggest: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 sz="1600"/>
              <a:t>As many as 25% of proteins programmed by DNA, are blocked by microRNA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So revised view:	Long genes (~10,000 base pairs) program proteins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		Shorter genes (~ 100 base pairs) can block protein synthesis</a:t>
            </a:r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spcBef>
                <a:spcPts val="300"/>
              </a:spcBef>
              <a:defRPr sz="1400">
                <a:latin typeface="+mj-lt"/>
                <a:ea typeface="+mj-ea"/>
                <a:cs typeface="+mj-cs"/>
                <a:sym typeface="Arial"/>
              </a:defRPr>
            </a:pPr>
            <a:r>
              <a:t>(for more information see, for instance, Smithsonian Magazine article, July 2009)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753" name="Rectangle 2"/>
          <p:cNvSpPr txBox="1">
            <a:spLocks noGrp="1"/>
          </p:cNvSpPr>
          <p:nvPr>
            <p:ph type="title"/>
          </p:nvPr>
        </p:nvSpPr>
        <p:spPr>
          <a:xfrm>
            <a:off x="304800" y="-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This trick is now being investigated in Nano Medicine</a:t>
            </a:r>
          </a:p>
        </p:txBody>
      </p:sp>
      <p:sp>
        <p:nvSpPr>
          <p:cNvPr id="1754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761999"/>
            <a:ext cx="8915400" cy="6219755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In the above, our </a:t>
            </a:r>
            <a:r>
              <a:rPr b="1"/>
              <a:t>OWN</a:t>
            </a:r>
            <a:r>
              <a:t> DNA is programming this "anti-gene"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But we can also easily (and cheaply) </a:t>
            </a:r>
            <a:r>
              <a:rPr b="1"/>
              <a:t>synthesize</a:t>
            </a:r>
            <a:r>
              <a:t> such interfering RNA segments: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	By splicing required DNA sequence into bacterial DNA ("</a:t>
            </a:r>
            <a:r>
              <a:rPr b="1"/>
              <a:t>recombinant DNA</a:t>
            </a:r>
            <a:r>
              <a:t>")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200"/>
              </a:spcBef>
              <a:defRPr sz="1000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	Then letting bacteria reproduce, harvesting and purifying the results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To produce </a:t>
            </a:r>
            <a:r>
              <a:rPr b="1">
                <a:solidFill>
                  <a:srgbClr val="FFFF00"/>
                </a:solidFill>
              </a:rPr>
              <a:t>"small interfering RNA" (siRNA) </a:t>
            </a:r>
            <a:r>
              <a:t>segments</a:t>
            </a:r>
            <a:endParaRPr b="1">
              <a:solidFill>
                <a:srgbClr val="FFFF00"/>
              </a:solidFill>
            </a:endParaRP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 b="1">
              <a:solidFill>
                <a:srgbClr val="FFFF00"/>
              </a:solidFill>
            </a:endParaRP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Which can then be used as a drug to "silence" (turn off) a </a:t>
            </a:r>
            <a:r>
              <a:rPr b="1"/>
              <a:t>SPECIFIC</a:t>
            </a:r>
            <a:r>
              <a:t> DNA segment! 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Preventing the corresponding protein from being synthesized:</a:t>
            </a:r>
          </a:p>
          <a:p>
            <a:pPr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	Which could kill or inhibit a cancer cell that depends on that protein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	Or suppress a disease induced by over-production of that protein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757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But genetic programming has GOT to be even MORE complicated:</a:t>
            </a:r>
          </a:p>
        </p:txBody>
      </p:sp>
      <p:sp>
        <p:nvSpPr>
          <p:cNvPr id="1758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762000"/>
            <a:ext cx="8915400" cy="543975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1) ALL cells contain identical (complete) DNA “program” yet cells of our body are different!</a:t>
            </a:r>
          </a:p>
          <a:p>
            <a:pPr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>
                <a:solidFill>
                  <a:srgbClr val="FFCC00"/>
                </a:solidFill>
              </a:rPr>
              <a:t>Different PARTS OF THE GENOME MUST BE TURNED OFF in different cells</a:t>
            </a:r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2) Also observed that disease vulnerability can switch back and forth over generations!!</a:t>
            </a:r>
          </a:p>
          <a:p>
            <a:pPr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Swedish laplanders are very vulnerable to crop failure: Males experiencing famine</a:t>
            </a:r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in their late teens had </a:t>
            </a:r>
            <a:r>
              <a:rPr u="sng"/>
              <a:t>grand</a:t>
            </a:r>
            <a:r>
              <a:t>children with decreased longevity due to diabetes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If grandchildren did not experience famine, change is reversed in their offspring</a:t>
            </a:r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Timing (famine in late male adolescence) suggests alteration of sperm’s genetic program</a:t>
            </a:r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And because change is SUDDEN (on evolutionary timescale) and REVERSIBLE, this implies:</a:t>
            </a:r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	 Single gene must be capable of storing ALTERNATE PROGRAMS and</a:t>
            </a:r>
            <a:r>
              <a:rPr>
                <a:solidFill>
                  <a:srgbClr val="FFFFFF"/>
                </a:solidFill>
              </a:rPr>
              <a:t>  </a:t>
            </a:r>
          </a:p>
          <a:p>
            <a:pPr>
              <a:spcBef>
                <a:spcPts val="200"/>
              </a:spcBef>
              <a:defRPr sz="1000">
                <a:latin typeface="+mj-lt"/>
                <a:ea typeface="+mj-ea"/>
                <a:cs typeface="+mj-cs"/>
                <a:sym typeface="Arial"/>
              </a:defRPr>
            </a:pPr>
            <a:r>
              <a:t>			</a:t>
            </a:r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>
                <a:solidFill>
                  <a:srgbClr val="FFCC00"/>
                </a:solidFill>
              </a:rPr>
              <a:t>ALTERNATE PROGRAMS must be selectable by environmental factors</a:t>
            </a:r>
          </a:p>
          <a:p>
            <a:pPr>
              <a:defRPr sz="16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spcBef>
                <a:spcPts val="200"/>
              </a:spcBef>
              <a:defRPr sz="1200">
                <a:latin typeface="+mj-lt"/>
                <a:ea typeface="+mj-ea"/>
                <a:cs typeface="+mj-cs"/>
                <a:sym typeface="Arial"/>
              </a:defRPr>
            </a:pPr>
            <a:r>
              <a:t>To learn more about the Swedish study, see this excellent Time Magazine article (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link</a:t>
            </a:r>
            <a:r>
              <a:t>) 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" name="Footer Placeholder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761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Further:</a:t>
            </a:r>
          </a:p>
        </p:txBody>
      </p:sp>
      <p:sp>
        <p:nvSpPr>
          <p:cNvPr id="1762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762000"/>
            <a:ext cx="8686800" cy="3035300"/>
          </a:xfrm>
          <a:prstGeom prst="rect">
            <a:avLst/>
          </a:prstGeom>
        </p:spPr>
        <p:txBody>
          <a:bodyPr/>
          <a:lstStyle/>
          <a:p>
            <a:pPr defTabSz="877823">
              <a:defRPr sz="1727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r>
              <a:t>3) Twins who start out identical don’t stay identical!!!</a:t>
            </a:r>
            <a:endParaRPr sz="1536"/>
          </a:p>
          <a:p>
            <a:pPr defTabSz="877823">
              <a:defRPr sz="959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77823">
              <a:spcBef>
                <a:spcPts val="300"/>
              </a:spcBef>
              <a:defRPr sz="1536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r>
              <a:t>	Again suggesting environmental selection between alternate genetic programs</a:t>
            </a:r>
          </a:p>
          <a:p>
            <a:pPr defTabSz="877823">
              <a:defRPr sz="1536">
                <a:solidFill>
                  <a:srgbClr val="FFCC00"/>
                </a:solidFill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77823">
              <a:spcBef>
                <a:spcPts val="300"/>
              </a:spcBef>
              <a:defRPr sz="1536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r>
              <a:t>Understanding of multiple selectable genetic programs = emerging field of </a:t>
            </a:r>
          </a:p>
          <a:p>
            <a:pPr defTabSz="877823">
              <a:defRPr sz="1152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endParaRPr/>
          </a:p>
          <a:p>
            <a:pPr algn="ctr" defTabSz="877823">
              <a:defRPr sz="1727" b="1">
                <a:solidFill>
                  <a:srgbClr val="FFCC00"/>
                </a:solidFill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r>
              <a:t>“EPIGENETICS”</a:t>
            </a:r>
            <a:endParaRPr sz="1536"/>
          </a:p>
          <a:p>
            <a:pPr defTabSz="877823">
              <a:defRPr sz="1536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77823">
              <a:spcBef>
                <a:spcPts val="300"/>
              </a:spcBef>
              <a:defRPr sz="1536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r>
              <a:t>To learn more, see Time Magazine article (previous page), this New York Times story (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link</a:t>
            </a:r>
            <a:r>
              <a:t>) </a:t>
            </a:r>
          </a:p>
          <a:p>
            <a:pPr defTabSz="877823">
              <a:defRPr sz="959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77823">
              <a:spcBef>
                <a:spcPts val="300"/>
              </a:spcBef>
              <a:defRPr sz="1536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r>
              <a:t>	and PBS Nova / Nova Science Now shows, including:</a:t>
            </a:r>
          </a:p>
        </p:txBody>
      </p:sp>
      <p:sp>
        <p:nvSpPr>
          <p:cNvPr id="1763" name="Rectangle 4"/>
          <p:cNvSpPr txBox="1"/>
          <p:nvPr/>
        </p:nvSpPr>
        <p:spPr>
          <a:xfrm>
            <a:off x="457200" y="6019800"/>
            <a:ext cx="8458200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2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Supporting webpage with embedded Nova clip: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3"/>
              </a:rPr>
              <a:t>DNA Self-Assembly - Supporting Materials - Nova</a:t>
            </a:r>
          </a:p>
        </p:txBody>
      </p:sp>
      <p:pic>
        <p:nvPicPr>
          <p:cNvPr id="1764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rcRect t="18033" r="6556" b="11476"/>
          <a:stretch>
            <a:fillRect/>
          </a:stretch>
        </p:blipFill>
        <p:spPr>
          <a:xfrm>
            <a:off x="2819399" y="3873500"/>
            <a:ext cx="3657602" cy="2070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Footer Placeholder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767" name="Rectangle 2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To “express” a gene, have got to undo that wonderful DNA packing:</a:t>
            </a:r>
          </a:p>
        </p:txBody>
      </p:sp>
      <p:sp>
        <p:nvSpPr>
          <p:cNvPr id="1768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838200"/>
            <a:ext cx="8839201" cy="561902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One deactivation mechanism thus locks DNA to the “histone” beads it is wound around</a:t>
            </a:r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	</a:t>
            </a:r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Another adds chemicals to portions of DNA double helix impeding its separation</a:t>
            </a:r>
          </a:p>
          <a:p>
            <a:pPr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 sz="1400"/>
              <a:t>Which in rats can be initiated/reversed by maternal diet including consumption of vitamins</a:t>
            </a:r>
            <a:r>
              <a:t> </a:t>
            </a:r>
          </a:p>
          <a:p>
            <a:pPr>
              <a:defRPr sz="2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But, from what I am reading, this is likely just the tip of the iceberg:</a:t>
            </a:r>
          </a:p>
          <a:p>
            <a:pPr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 sz="1400"/>
              <a:t>And all that “junk DNA” may not be so useless/inert as once (arrogantly) thought!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 sz="1400"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With rapidly expanding field of epigenetics instead suggesting:</a:t>
            </a:r>
            <a:r>
              <a:rPr sz="1400"/>
              <a:t> 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spcBef>
                <a:spcPts val="300"/>
              </a:spcBef>
              <a:defRPr sz="16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DNA = Palette of recipes (slowly evolved) now selectable by environment</a:t>
            </a:r>
          </a:p>
        </p:txBody>
      </p:sp>
      <p:pic>
        <p:nvPicPr>
          <p:cNvPr id="1769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rcRect t="12500" b="12500"/>
          <a:stretch>
            <a:fillRect/>
          </a:stretch>
        </p:blipFill>
        <p:spPr>
          <a:xfrm>
            <a:off x="3048000" y="1300162"/>
            <a:ext cx="2971800" cy="1671638"/>
          </a:xfrm>
          <a:prstGeom prst="rect">
            <a:avLst/>
          </a:prstGeom>
          <a:ln w="12700">
            <a:miter lim="400000"/>
          </a:ln>
        </p:spPr>
      </p:pic>
      <p:sp>
        <p:nvSpPr>
          <p:cNvPr id="1770" name="Text Box 11"/>
          <p:cNvSpPr txBox="1"/>
          <p:nvPr/>
        </p:nvSpPr>
        <p:spPr>
          <a:xfrm>
            <a:off x="6781800" y="2057400"/>
            <a:ext cx="1828800" cy="538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700"/>
              </a:spcBef>
              <a:defRPr sz="1200" b="0">
                <a:solidFill>
                  <a:srgbClr val="FFFFFF"/>
                </a:solidFill>
              </a:defRPr>
            </a:pPr>
            <a:r>
              <a:t>From PBS’s 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700"/>
              </a:spcBef>
              <a:defRPr sz="1200" b="0">
                <a:solidFill>
                  <a:srgbClr val="FFFFFF"/>
                </a:solidFill>
              </a:defRPr>
            </a:pPr>
            <a:r>
              <a:t>Nova Science Now 2008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Rectangle 2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534400" cy="533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In conclusion, we've now learned about the "ultimate" in self-assembly:</a:t>
            </a:r>
          </a:p>
        </p:txBody>
      </p:sp>
      <p:sp>
        <p:nvSpPr>
          <p:cNvPr id="1773" name="Rectangle 6"/>
          <p:cNvSpPr txBox="1"/>
          <p:nvPr/>
        </p:nvSpPr>
        <p:spPr>
          <a:xfrm>
            <a:off x="190500" y="1066800"/>
            <a:ext cx="8763001" cy="5146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 defTabSz="457200">
              <a:spcBef>
                <a:spcPts val="400"/>
              </a:spcBef>
              <a:defRPr sz="1800" b="0">
                <a:solidFill>
                  <a:srgbClr val="FF9933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					</a:t>
            </a:r>
            <a:r>
              <a:rPr>
                <a:solidFill>
                  <a:srgbClr val="FFCC00"/>
                </a:solidFill>
              </a:rPr>
              <a:t>Messenger RNA (chains with recipes)</a:t>
            </a:r>
          </a:p>
          <a:p>
            <a:pPr algn="l" defTabSz="457200">
              <a:spcBef>
                <a:spcPts val="400"/>
              </a:spcBef>
              <a:defRPr sz="1800" b="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DNA		RNA		Ribosomal RNA (folding templates)			Proteins</a:t>
            </a:r>
            <a:endParaRPr>
              <a:solidFill>
                <a:srgbClr val="CC3300"/>
              </a:solidFill>
            </a:endParaRPr>
          </a:p>
          <a:p>
            <a:pPr algn="l" defTabSz="457200">
              <a:spcBef>
                <a:spcPts val="400"/>
              </a:spcBef>
              <a:defRPr sz="1800" b="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					Transfer RNA (peptide gatherers)</a:t>
            </a:r>
            <a:endParaRPr>
              <a:solidFill>
                <a:srgbClr val="CC3300"/>
              </a:solidFill>
            </a:endParaRPr>
          </a:p>
          <a:p>
            <a:pPr algn="l" defTabSz="457200">
              <a:spcBef>
                <a:spcPts val="600"/>
              </a:spcBef>
              <a:defRPr sz="2400" b="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l" defTabSz="457200">
              <a:spcBef>
                <a:spcPts val="400"/>
              </a:spcBef>
              <a:defRPr sz="1800" b="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OR Simply:	DNA → RNA → Proteins = 3D Molecular Origami</a:t>
            </a:r>
            <a:endParaRPr>
              <a:solidFill>
                <a:srgbClr val="CC3300"/>
              </a:solidFill>
            </a:endParaRPr>
          </a:p>
          <a:p>
            <a:pPr algn="l" defTabSz="457200">
              <a:spcBef>
                <a:spcPts val="600"/>
              </a:spcBef>
              <a:defRPr sz="1800" b="0">
                <a:solidFill>
                  <a:srgbClr val="FF9933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l" defTabSz="457200"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Makes manmade self-assembly processes of preceding lectures look sort of lame</a:t>
            </a:r>
            <a:endParaRPr>
              <a:solidFill>
                <a:srgbClr val="CC3300"/>
              </a:solidFill>
            </a:endParaRPr>
          </a:p>
          <a:p>
            <a:pPr algn="l" defTabSz="457200">
              <a:spcBef>
                <a:spcPts val="6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l" defTabSz="457200"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Scientists now understand many of the processes involved</a:t>
            </a:r>
            <a:endParaRPr>
              <a:solidFill>
                <a:srgbClr val="CC3300"/>
              </a:solidFill>
            </a:endParaRPr>
          </a:p>
          <a:p>
            <a:pPr algn="l" defTabSz="457200">
              <a:spcBef>
                <a:spcPts val="600"/>
              </a:spcBef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l" defTabSz="457200"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		     Also know how to instigate many of the steps</a:t>
            </a:r>
            <a:endParaRPr>
              <a:solidFill>
                <a:srgbClr val="CC3300"/>
              </a:solidFill>
            </a:endParaRPr>
          </a:p>
          <a:p>
            <a:pPr algn="l" defTabSz="457200">
              <a:spcBef>
                <a:spcPts val="6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l" defTabSz="457200">
              <a:spcBef>
                <a:spcPts val="6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457200"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Suggests opportunity for developing non-cellular DNA-based self-assembly</a:t>
            </a:r>
            <a:endParaRPr>
              <a:solidFill>
                <a:srgbClr val="CC3300"/>
              </a:solidFill>
            </a:endParaRPr>
          </a:p>
          <a:p>
            <a:pPr defTabSz="457200">
              <a:spcBef>
                <a:spcPts val="6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457200"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(as will discuss further in lecture 11)</a:t>
            </a:r>
            <a:r>
              <a:rPr sz="1800">
                <a:solidFill>
                  <a:srgbClr val="FF9933"/>
                </a:solidFill>
              </a:rPr>
              <a:t> </a:t>
            </a:r>
          </a:p>
        </p:txBody>
      </p:sp>
      <p:grpSp>
        <p:nvGrpSpPr>
          <p:cNvPr id="1777" name="Group 17"/>
          <p:cNvGrpSpPr/>
          <p:nvPr/>
        </p:nvGrpSpPr>
        <p:grpSpPr>
          <a:xfrm>
            <a:off x="2209799" y="1244599"/>
            <a:ext cx="609602" cy="685802"/>
            <a:chOff x="0" y="0"/>
            <a:chExt cx="609600" cy="685800"/>
          </a:xfrm>
        </p:grpSpPr>
        <p:sp>
          <p:nvSpPr>
            <p:cNvPr id="1774" name="AutoShape 14"/>
            <p:cNvSpPr/>
            <p:nvPr/>
          </p:nvSpPr>
          <p:spPr>
            <a:xfrm>
              <a:off x="0" y="342900"/>
              <a:ext cx="60960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38100" cap="flat">
              <a:solidFill>
                <a:srgbClr val="FFCC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75" name="AutoShape 15"/>
            <p:cNvSpPr/>
            <p:nvPr/>
          </p:nvSpPr>
          <p:spPr>
            <a:xfrm rot="10800000" flipH="1">
              <a:off x="0" y="-1"/>
              <a:ext cx="60960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38100" cap="flat">
              <a:solidFill>
                <a:srgbClr val="FFCC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76" name="Line 16"/>
            <p:cNvSpPr/>
            <p:nvPr/>
          </p:nvSpPr>
          <p:spPr>
            <a:xfrm>
              <a:off x="152400" y="342900"/>
              <a:ext cx="457201" cy="0"/>
            </a:xfrm>
            <a:prstGeom prst="line">
              <a:avLst/>
            </a:prstGeom>
            <a:noFill/>
            <a:ln w="38100" cap="flat">
              <a:solidFill>
                <a:srgbClr val="FFCC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781" name="Group 18"/>
          <p:cNvGrpSpPr/>
          <p:nvPr/>
        </p:nvGrpSpPr>
        <p:grpSpPr>
          <a:xfrm>
            <a:off x="6819899" y="1257299"/>
            <a:ext cx="609602" cy="711202"/>
            <a:chOff x="0" y="0"/>
            <a:chExt cx="609600" cy="711200"/>
          </a:xfrm>
        </p:grpSpPr>
        <p:sp>
          <p:nvSpPr>
            <p:cNvPr id="1778" name="AutoShape 19"/>
            <p:cNvSpPr/>
            <p:nvPr/>
          </p:nvSpPr>
          <p:spPr>
            <a:xfrm rot="10800000">
              <a:off x="0" y="-1"/>
              <a:ext cx="609601" cy="355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38100" cap="flat">
              <a:solidFill>
                <a:srgbClr val="FFCC00"/>
              </a:solidFill>
              <a:prstDash val="solid"/>
              <a:miter lim="800000"/>
              <a:head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79" name="AutoShape 20"/>
            <p:cNvSpPr/>
            <p:nvPr/>
          </p:nvSpPr>
          <p:spPr>
            <a:xfrm flipH="1">
              <a:off x="0" y="355600"/>
              <a:ext cx="60960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38100" cap="flat">
              <a:solidFill>
                <a:srgbClr val="FFCC00"/>
              </a:solidFill>
              <a:prstDash val="solid"/>
              <a:miter lim="800000"/>
              <a:head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80" name="Line 21"/>
            <p:cNvSpPr/>
            <p:nvPr/>
          </p:nvSpPr>
          <p:spPr>
            <a:xfrm flipH="1" flipV="1">
              <a:off x="0" y="356870"/>
              <a:ext cx="457201" cy="1"/>
            </a:xfrm>
            <a:prstGeom prst="line">
              <a:avLst/>
            </a:prstGeom>
            <a:noFill/>
            <a:ln w="381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782" name="Line 22"/>
          <p:cNvSpPr/>
          <p:nvPr/>
        </p:nvSpPr>
        <p:spPr>
          <a:xfrm>
            <a:off x="965200" y="1587500"/>
            <a:ext cx="381001" cy="0"/>
          </a:xfrm>
          <a:prstGeom prst="line">
            <a:avLst/>
          </a:prstGeom>
          <a:ln w="38100">
            <a:solidFill>
              <a:srgbClr val="FFCC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785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Credits / Acknowledgements</a:t>
            </a:r>
          </a:p>
        </p:txBody>
      </p:sp>
      <p:sp>
        <p:nvSpPr>
          <p:cNvPr id="1786" name="Rectangle 3"/>
          <p:cNvSpPr txBox="1">
            <a:spLocks noGrp="1"/>
          </p:cNvSpPr>
          <p:nvPr>
            <p:ph type="body" idx="1"/>
          </p:nvPr>
        </p:nvSpPr>
        <p:spPr>
          <a:xfrm>
            <a:off x="304800" y="990600"/>
            <a:ext cx="8534400" cy="54102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>
                <a:latin typeface="+mj-lt"/>
                <a:ea typeface="+mj-ea"/>
                <a:cs typeface="+mj-cs"/>
                <a:sym typeface="Arial"/>
              </a:defRPr>
            </a:pPr>
            <a:r>
              <a:t>Funding for this class was obtained from the National Science Foundation (under their Nanoscience Undergraduate Education program).</a:t>
            </a:r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400">
                <a:latin typeface="+mj-lt"/>
                <a:ea typeface="+mj-ea"/>
                <a:cs typeface="+mj-cs"/>
                <a:sym typeface="Arial"/>
              </a:defRPr>
            </a:pPr>
            <a:r>
              <a:t>This set of notes was authored by John C. Bean who also created all figures not explicitly credited above.  </a:t>
            </a:r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400" u="sng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400" u="sng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400" u="sng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spcBef>
                <a:spcPts val="300"/>
              </a:spcBef>
              <a:defRPr sz="1400">
                <a:solidFill>
                  <a:srgbClr val="FF33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Copyright John C. Bean</a:t>
            </a:r>
            <a:endParaRPr u="sng"/>
          </a:p>
          <a:p>
            <a:pPr algn="ctr">
              <a:defRPr sz="800" u="sng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spcBef>
                <a:spcPts val="200"/>
              </a:spcBef>
              <a:defRPr sz="1200">
                <a:latin typeface="+mj-lt"/>
                <a:ea typeface="+mj-ea"/>
                <a:cs typeface="+mj-cs"/>
                <a:sym typeface="Arial"/>
              </a:defRPr>
            </a:pPr>
            <a:r>
              <a:t>(However, permission is granted for use by individual instructors in non-profit academic institutions)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31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"Deoxyribonucleic Acid"  What does it mean?</a:t>
            </a:r>
          </a:p>
        </p:txBody>
      </p:sp>
      <p:sp>
        <p:nvSpPr>
          <p:cNvPr id="132" name="Rectangle 3"/>
          <p:cNvSpPr txBox="1">
            <a:spLocks noGrp="1"/>
          </p:cNvSpPr>
          <p:nvPr>
            <p:ph type="body" idx="1"/>
          </p:nvPr>
        </p:nvSpPr>
        <p:spPr>
          <a:xfrm>
            <a:off x="228599" y="727113"/>
            <a:ext cx="8686801" cy="5403774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Most of the name refers to the make-up of the spiral backbone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One of the most basic sugars is called ribose: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				</a:t>
            </a:r>
            <a:r>
              <a:rPr sz="1600"/>
              <a:t>From class of "carbohydrates" </a:t>
            </a:r>
          </a:p>
          <a:p>
            <a:pPr>
              <a:spcBef>
                <a:spcPts val="200"/>
              </a:spcBef>
              <a:defRPr sz="1000">
                <a:latin typeface="+mj-lt"/>
                <a:ea typeface="+mj-ea"/>
                <a:cs typeface="+mj-cs"/>
                <a:sym typeface="Arial"/>
              </a:defRPr>
            </a:pPr>
            <a:r>
              <a:t>		</a:t>
            </a:r>
          </a:p>
          <a:p>
            <a:pPr marL="0" lvl="1" indent="620485">
              <a:spcBef>
                <a:spcPts val="300"/>
              </a:spcBef>
              <a:buSzTx/>
              <a:buNone/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			Named because once thought to consist						                of carbon structures surrounded by water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			True structure </a:t>
            </a:r>
            <a:r>
              <a:rPr>
                <a:solidFill>
                  <a:srgbClr val="FFCC00"/>
                </a:solidFill>
              </a:rPr>
              <a:t>splits</a:t>
            </a:r>
            <a:r>
              <a:rPr>
                <a:solidFill>
                  <a:srgbClr val="FF9900"/>
                </a:solidFill>
              </a:rPr>
              <a:t> </a:t>
            </a:r>
            <a:r>
              <a:t>water's H and OH </a:t>
            </a:r>
          </a:p>
          <a:p>
            <a:pPr algn="r"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400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 sz="1200"/>
              <a:t>(from Voet &amp; Voet p.18)</a:t>
            </a:r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2000">
                <a:latin typeface="+mj-lt"/>
                <a:ea typeface="+mj-ea"/>
                <a:cs typeface="+mj-cs"/>
                <a:sym typeface="Arial"/>
              </a:defRPr>
            </a:pPr>
            <a:r>
              <a:t>2 - deoxyribose</a:t>
            </a:r>
            <a:r>
              <a:rPr sz="1800"/>
              <a:t> is a variant where the </a:t>
            </a:r>
            <a:r>
              <a:rPr sz="1800">
                <a:solidFill>
                  <a:srgbClr val="FF0000"/>
                </a:solidFill>
              </a:rPr>
              <a:t>OH</a:t>
            </a:r>
            <a:r>
              <a:rPr sz="1800"/>
              <a:t> group in red is replaced by just H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Then, when phosphate group replaces OH at upper left, this yields DNA's backbone:</a:t>
            </a:r>
          </a:p>
        </p:txBody>
      </p:sp>
      <p:pic>
        <p:nvPicPr>
          <p:cNvPr id="133" name="Picture 335" descr="Picture 335"/>
          <p:cNvPicPr>
            <a:picLocks noChangeAspect="1"/>
          </p:cNvPicPr>
          <p:nvPr/>
        </p:nvPicPr>
        <p:blipFill>
          <a:blip r:embed="rId2">
            <a:extLst/>
          </a:blip>
          <a:srcRect b="25560"/>
          <a:stretch>
            <a:fillRect/>
          </a:stretch>
        </p:blipFill>
        <p:spPr>
          <a:xfrm>
            <a:off x="748381" y="1911579"/>
            <a:ext cx="2819401" cy="17430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36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DNA helical backbone of 2-Deoxyribose - Phosphate</a:t>
            </a:r>
          </a:p>
        </p:txBody>
      </p:sp>
      <p:sp>
        <p:nvSpPr>
          <p:cNvPr id="137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3124200" y="3962400"/>
            <a:ext cx="990600" cy="381000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600"/>
            </a:lvl1pPr>
          </a:lstStyle>
          <a:p>
            <a:r>
              <a:t>Ribose</a:t>
            </a:r>
          </a:p>
        </p:txBody>
      </p:sp>
      <p:pic>
        <p:nvPicPr>
          <p:cNvPr id="13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4688" t="39584" r="77344" b="23957"/>
          <a:stretch>
            <a:fillRect/>
          </a:stretch>
        </p:blipFill>
        <p:spPr>
          <a:xfrm>
            <a:off x="1371599" y="1905000"/>
            <a:ext cx="1752602" cy="2667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rcRect l="17876" r="17853"/>
          <a:stretch>
            <a:fillRect/>
          </a:stretch>
        </p:blipFill>
        <p:spPr>
          <a:xfrm>
            <a:off x="4800599" y="1143000"/>
            <a:ext cx="4049715" cy="4725988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Line 6"/>
          <p:cNvSpPr/>
          <p:nvPr/>
        </p:nvSpPr>
        <p:spPr>
          <a:xfrm flipH="1" flipV="1">
            <a:off x="3276599" y="2133599"/>
            <a:ext cx="1371602" cy="1295401"/>
          </a:xfrm>
          <a:prstGeom prst="line">
            <a:avLst/>
          </a:prstGeom>
          <a:ln w="381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1" name="Line 7"/>
          <p:cNvSpPr/>
          <p:nvPr/>
        </p:nvSpPr>
        <p:spPr>
          <a:xfrm flipH="1" flipV="1">
            <a:off x="3200399" y="4495799"/>
            <a:ext cx="1447801" cy="228601"/>
          </a:xfrm>
          <a:prstGeom prst="line">
            <a:avLst/>
          </a:prstGeom>
          <a:ln w="381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" name="Rectangle 8"/>
          <p:cNvSpPr txBox="1"/>
          <p:nvPr/>
        </p:nvSpPr>
        <p:spPr>
          <a:xfrm>
            <a:off x="304800" y="6019800"/>
            <a:ext cx="8610600" cy="532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2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Figures: 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4"/>
              </a:rPr>
              <a:t>https://WeCanFigureThisOut.org/VL/DNA_big_picture.htm</a:t>
            </a:r>
          </a:p>
        </p:txBody>
      </p:sp>
      <p:sp>
        <p:nvSpPr>
          <p:cNvPr id="143" name="Rectangle 9"/>
          <p:cNvSpPr txBox="1"/>
          <p:nvPr/>
        </p:nvSpPr>
        <p:spPr>
          <a:xfrm>
            <a:off x="228600" y="2133600"/>
            <a:ext cx="1219200" cy="332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Phosphate</a:t>
            </a:r>
          </a:p>
        </p:txBody>
      </p:sp>
      <p:sp>
        <p:nvSpPr>
          <p:cNvPr id="144" name="Rectangle 10"/>
          <p:cNvSpPr txBox="1"/>
          <p:nvPr/>
        </p:nvSpPr>
        <p:spPr>
          <a:xfrm>
            <a:off x="304800" y="3352800"/>
            <a:ext cx="1219200" cy="332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Phosphate</a:t>
            </a:r>
          </a:p>
        </p:txBody>
      </p:sp>
      <p:sp>
        <p:nvSpPr>
          <p:cNvPr id="145" name="Rectangle 11"/>
          <p:cNvSpPr txBox="1"/>
          <p:nvPr/>
        </p:nvSpPr>
        <p:spPr>
          <a:xfrm>
            <a:off x="3124200" y="2971800"/>
            <a:ext cx="990600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Ribose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48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An important feature of the phosphate:  It's charged!</a:t>
            </a:r>
          </a:p>
        </p:txBody>
      </p:sp>
      <p:sp>
        <p:nvSpPr>
          <p:cNvPr id="149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228600" y="1219200"/>
            <a:ext cx="8686800" cy="5334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As we learned in last lecture based on Lewis structure of phosphate group:</a:t>
            </a:r>
          </a:p>
        </p:txBody>
      </p:sp>
      <p:grpSp>
        <p:nvGrpSpPr>
          <p:cNvPr id="155" name="Group 219"/>
          <p:cNvGrpSpPr/>
          <p:nvPr/>
        </p:nvGrpSpPr>
        <p:grpSpPr>
          <a:xfrm>
            <a:off x="457200" y="3962399"/>
            <a:ext cx="533400" cy="533401"/>
            <a:chOff x="0" y="0"/>
            <a:chExt cx="533400" cy="533400"/>
          </a:xfrm>
        </p:grpSpPr>
        <p:sp>
          <p:nvSpPr>
            <p:cNvPr id="150" name="Text Box 45"/>
            <p:cNvSpPr txBox="1"/>
            <p:nvPr/>
          </p:nvSpPr>
          <p:spPr>
            <a:xfrm>
              <a:off x="38100" y="-1"/>
              <a:ext cx="4191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>
                  <a:solidFill>
                    <a:srgbClr val="969696"/>
                  </a:solidFill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151" name="Oval 46"/>
            <p:cNvSpPr/>
            <p:nvPr/>
          </p:nvSpPr>
          <p:spPr>
            <a:xfrm>
              <a:off x="457200" y="152400"/>
              <a:ext cx="76200" cy="76200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2" name="Oval 47"/>
            <p:cNvSpPr/>
            <p:nvPr/>
          </p:nvSpPr>
          <p:spPr>
            <a:xfrm>
              <a:off x="0" y="304800"/>
              <a:ext cx="76200" cy="76200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3" name="Oval 48"/>
            <p:cNvSpPr/>
            <p:nvPr/>
          </p:nvSpPr>
          <p:spPr>
            <a:xfrm>
              <a:off x="292100" y="457200"/>
              <a:ext cx="76200" cy="76200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4" name="Oval 49"/>
            <p:cNvSpPr/>
            <p:nvPr/>
          </p:nvSpPr>
          <p:spPr>
            <a:xfrm>
              <a:off x="152400" y="0"/>
              <a:ext cx="76200" cy="76200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</p:grpSp>
      <p:grpSp>
        <p:nvGrpSpPr>
          <p:cNvPr id="164" name="Group 53"/>
          <p:cNvGrpSpPr/>
          <p:nvPr/>
        </p:nvGrpSpPr>
        <p:grpSpPr>
          <a:xfrm>
            <a:off x="457200" y="3047999"/>
            <a:ext cx="533400" cy="533401"/>
            <a:chOff x="0" y="0"/>
            <a:chExt cx="533400" cy="533400"/>
          </a:xfrm>
        </p:grpSpPr>
        <p:sp>
          <p:nvSpPr>
            <p:cNvPr id="156" name="Text Box 54"/>
            <p:cNvSpPr txBox="1"/>
            <p:nvPr/>
          </p:nvSpPr>
          <p:spPr>
            <a:xfrm>
              <a:off x="38100" y="-1"/>
              <a:ext cx="4191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>
                  <a:solidFill>
                    <a:srgbClr val="CC3300"/>
                  </a:solidFill>
                </a:defRPr>
              </a:lvl1pPr>
            </a:lstStyle>
            <a:p>
              <a:r>
                <a:t>O</a:t>
              </a:r>
            </a:p>
          </p:txBody>
        </p:sp>
        <p:sp>
          <p:nvSpPr>
            <p:cNvPr id="157" name="Oval 55"/>
            <p:cNvSpPr/>
            <p:nvPr/>
          </p:nvSpPr>
          <p:spPr>
            <a:xfrm>
              <a:off x="304800" y="457200"/>
              <a:ext cx="76200" cy="76200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8" name="Oval 56"/>
            <p:cNvSpPr/>
            <p:nvPr/>
          </p:nvSpPr>
          <p:spPr>
            <a:xfrm>
              <a:off x="457200" y="304800"/>
              <a:ext cx="76200" cy="76200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9" name="Oval 57"/>
            <p:cNvSpPr/>
            <p:nvPr/>
          </p:nvSpPr>
          <p:spPr>
            <a:xfrm>
              <a:off x="152400" y="12700"/>
              <a:ext cx="76200" cy="76200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0" name="Oval 58"/>
            <p:cNvSpPr/>
            <p:nvPr/>
          </p:nvSpPr>
          <p:spPr>
            <a:xfrm>
              <a:off x="457200" y="152400"/>
              <a:ext cx="76200" cy="76200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grpSp>
          <p:nvGrpSpPr>
            <p:cNvPr id="163" name="Group 59"/>
            <p:cNvGrpSpPr/>
            <p:nvPr/>
          </p:nvGrpSpPr>
          <p:grpSpPr>
            <a:xfrm>
              <a:off x="0" y="152400"/>
              <a:ext cx="76200" cy="228600"/>
              <a:chOff x="0" y="0"/>
              <a:chExt cx="76200" cy="228600"/>
            </a:xfrm>
          </p:grpSpPr>
          <p:sp>
            <p:nvSpPr>
              <p:cNvPr id="161" name="Oval 60"/>
              <p:cNvSpPr/>
              <p:nvPr/>
            </p:nvSpPr>
            <p:spPr>
              <a:xfrm>
                <a:off x="0" y="0"/>
                <a:ext cx="76200" cy="76200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62" name="Oval 61"/>
              <p:cNvSpPr/>
              <p:nvPr/>
            </p:nvSpPr>
            <p:spPr>
              <a:xfrm>
                <a:off x="0" y="152400"/>
                <a:ext cx="76200" cy="76200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171" name="Group 86"/>
          <p:cNvGrpSpPr/>
          <p:nvPr/>
        </p:nvGrpSpPr>
        <p:grpSpPr>
          <a:xfrm>
            <a:off x="457200" y="2209800"/>
            <a:ext cx="533400" cy="533400"/>
            <a:chOff x="0" y="0"/>
            <a:chExt cx="533400" cy="533400"/>
          </a:xfrm>
        </p:grpSpPr>
        <p:sp>
          <p:nvSpPr>
            <p:cNvPr id="165" name="Oval 64"/>
            <p:cNvSpPr/>
            <p:nvPr/>
          </p:nvSpPr>
          <p:spPr>
            <a:xfrm>
              <a:off x="304800" y="0"/>
              <a:ext cx="76200" cy="76200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6" name="Oval 65"/>
            <p:cNvSpPr/>
            <p:nvPr/>
          </p:nvSpPr>
          <p:spPr>
            <a:xfrm>
              <a:off x="152400" y="0"/>
              <a:ext cx="76200" cy="76200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7" name="Oval 66"/>
            <p:cNvSpPr/>
            <p:nvPr/>
          </p:nvSpPr>
          <p:spPr>
            <a:xfrm>
              <a:off x="457200" y="152400"/>
              <a:ext cx="76200" cy="76200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8" name="Oval 67"/>
            <p:cNvSpPr/>
            <p:nvPr/>
          </p:nvSpPr>
          <p:spPr>
            <a:xfrm>
              <a:off x="0" y="152400"/>
              <a:ext cx="76200" cy="76200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9" name="Oval 68"/>
            <p:cNvSpPr/>
            <p:nvPr/>
          </p:nvSpPr>
          <p:spPr>
            <a:xfrm>
              <a:off x="304800" y="457200"/>
              <a:ext cx="76200" cy="76200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70" name="WordArt 84"/>
            <p:cNvSpPr txBox="1"/>
            <p:nvPr/>
          </p:nvSpPr>
          <p:spPr>
            <a:xfrm>
              <a:off x="166687" y="138112"/>
              <a:ext cx="228601" cy="292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0" tIns="0" rIns="0" bIns="0" numCol="1" anchor="ctr">
              <a:normAutofit/>
            </a:bodyPr>
            <a:lstStyle>
              <a:lvl1pPr defTabSz="667512">
                <a:spcBef>
                  <a:spcPts val="1000"/>
                </a:spcBef>
                <a:defRPr sz="1679" b="0">
                  <a:ln w="5075">
                    <a:solidFill>
                      <a:srgbClr val="FFFFFF"/>
                    </a:solidFill>
                  </a:ln>
                  <a:solidFill>
                    <a:srgbClr val="00CCFF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r>
                <a:t>P</a:t>
              </a:r>
            </a:p>
          </p:txBody>
        </p:sp>
      </p:grpSp>
      <p:grpSp>
        <p:nvGrpSpPr>
          <p:cNvPr id="224" name="Group 227"/>
          <p:cNvGrpSpPr/>
          <p:nvPr/>
        </p:nvGrpSpPr>
        <p:grpSpPr>
          <a:xfrm>
            <a:off x="2362200" y="2424113"/>
            <a:ext cx="2362200" cy="1614488"/>
            <a:chOff x="0" y="0"/>
            <a:chExt cx="2362200" cy="1614487"/>
          </a:xfrm>
        </p:grpSpPr>
        <p:grpSp>
          <p:nvGrpSpPr>
            <p:cNvPr id="178" name="Group 226"/>
            <p:cNvGrpSpPr/>
            <p:nvPr/>
          </p:nvGrpSpPr>
          <p:grpSpPr>
            <a:xfrm>
              <a:off x="914400" y="609599"/>
              <a:ext cx="533400" cy="533401"/>
              <a:chOff x="0" y="0"/>
              <a:chExt cx="533400" cy="533399"/>
            </a:xfrm>
          </p:grpSpPr>
          <p:sp>
            <p:nvSpPr>
              <p:cNvPr id="172" name="Oval 88"/>
              <p:cNvSpPr/>
              <p:nvPr/>
            </p:nvSpPr>
            <p:spPr>
              <a:xfrm>
                <a:off x="304800" y="0"/>
                <a:ext cx="76200" cy="76201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73" name="Oval 89"/>
              <p:cNvSpPr/>
              <p:nvPr/>
            </p:nvSpPr>
            <p:spPr>
              <a:xfrm>
                <a:off x="152400" y="0"/>
                <a:ext cx="76200" cy="76201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74" name="Oval 90"/>
              <p:cNvSpPr/>
              <p:nvPr/>
            </p:nvSpPr>
            <p:spPr>
              <a:xfrm>
                <a:off x="457200" y="152399"/>
                <a:ext cx="76200" cy="76201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75" name="Oval 91"/>
              <p:cNvSpPr/>
              <p:nvPr/>
            </p:nvSpPr>
            <p:spPr>
              <a:xfrm>
                <a:off x="0" y="152399"/>
                <a:ext cx="76200" cy="76201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76" name="Oval 92"/>
              <p:cNvSpPr/>
              <p:nvPr/>
            </p:nvSpPr>
            <p:spPr>
              <a:xfrm>
                <a:off x="304800" y="457199"/>
                <a:ext cx="76200" cy="76201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77" name="WordArt 93"/>
              <p:cNvSpPr txBox="1"/>
              <p:nvPr/>
            </p:nvSpPr>
            <p:spPr>
              <a:xfrm>
                <a:off x="166687" y="138112"/>
                <a:ext cx="228601" cy="292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0" tIns="0" rIns="0" bIns="0" numCol="1" anchor="ctr">
                <a:normAutofit/>
              </a:bodyPr>
              <a:lstStyle>
                <a:lvl1pPr defTabSz="694944">
                  <a:spcBef>
                    <a:spcPts val="1000"/>
                  </a:spcBef>
                  <a:defRPr sz="1671" b="0">
                    <a:ln w="5501">
                      <a:solidFill>
                        <a:srgbClr val="FFFFFF"/>
                      </a:solidFill>
                    </a:ln>
                    <a:solidFill>
                      <a:srgbClr val="00CCFF"/>
                    </a:solidFill>
                    <a:latin typeface="Arial Black"/>
                    <a:ea typeface="Arial Black"/>
                    <a:cs typeface="Arial Black"/>
                    <a:sym typeface="Arial Black"/>
                  </a:defRPr>
                </a:lvl1pPr>
              </a:lstStyle>
              <a:p>
                <a:r>
                  <a:t>P</a:t>
                </a:r>
              </a:p>
            </p:txBody>
          </p:sp>
        </p:grpSp>
        <p:sp>
          <p:nvSpPr>
            <p:cNvPr id="179" name="Text Box 95"/>
            <p:cNvSpPr txBox="1"/>
            <p:nvPr/>
          </p:nvSpPr>
          <p:spPr>
            <a:xfrm>
              <a:off x="952500" y="-1"/>
              <a:ext cx="4191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>
                  <a:solidFill>
                    <a:srgbClr val="CC3300"/>
                  </a:solidFill>
                </a:defRPr>
              </a:lvl1pPr>
            </a:lstStyle>
            <a:p>
              <a:r>
                <a:t>O</a:t>
              </a:r>
            </a:p>
          </p:txBody>
        </p:sp>
        <p:sp>
          <p:nvSpPr>
            <p:cNvPr id="180" name="Oval 96"/>
            <p:cNvSpPr/>
            <p:nvPr/>
          </p:nvSpPr>
          <p:spPr>
            <a:xfrm>
              <a:off x="1219200" y="457199"/>
              <a:ext cx="76200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81" name="Oval 97"/>
            <p:cNvSpPr/>
            <p:nvPr/>
          </p:nvSpPr>
          <p:spPr>
            <a:xfrm>
              <a:off x="1371600" y="304799"/>
              <a:ext cx="76200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82" name="Oval 98"/>
            <p:cNvSpPr/>
            <p:nvPr/>
          </p:nvSpPr>
          <p:spPr>
            <a:xfrm>
              <a:off x="1066800" y="455612"/>
              <a:ext cx="76200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83" name="Oval 99"/>
            <p:cNvSpPr/>
            <p:nvPr/>
          </p:nvSpPr>
          <p:spPr>
            <a:xfrm>
              <a:off x="1371600" y="152399"/>
              <a:ext cx="76200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grpSp>
          <p:nvGrpSpPr>
            <p:cNvPr id="186" name="Group 225"/>
            <p:cNvGrpSpPr/>
            <p:nvPr/>
          </p:nvGrpSpPr>
          <p:grpSpPr>
            <a:xfrm>
              <a:off x="914400" y="152399"/>
              <a:ext cx="76200" cy="228601"/>
              <a:chOff x="0" y="0"/>
              <a:chExt cx="76200" cy="228599"/>
            </a:xfrm>
          </p:grpSpPr>
          <p:sp>
            <p:nvSpPr>
              <p:cNvPr id="184" name="Oval 101"/>
              <p:cNvSpPr/>
              <p:nvPr/>
            </p:nvSpPr>
            <p:spPr>
              <a:xfrm>
                <a:off x="0" y="-1"/>
                <a:ext cx="76200" cy="76201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85" name="Oval 102"/>
              <p:cNvSpPr/>
              <p:nvPr/>
            </p:nvSpPr>
            <p:spPr>
              <a:xfrm>
                <a:off x="0" y="152399"/>
                <a:ext cx="76200" cy="76201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</p:grpSp>
        <p:grpSp>
          <p:nvGrpSpPr>
            <p:cNvPr id="195" name="Group 224"/>
            <p:cNvGrpSpPr/>
            <p:nvPr/>
          </p:nvGrpSpPr>
          <p:grpSpPr>
            <a:xfrm>
              <a:off x="914400" y="1081087"/>
              <a:ext cx="533400" cy="533401"/>
              <a:chOff x="0" y="0"/>
              <a:chExt cx="533400" cy="533399"/>
            </a:xfrm>
          </p:grpSpPr>
          <p:sp>
            <p:nvSpPr>
              <p:cNvPr id="187" name="Text Box 104"/>
              <p:cNvSpPr txBox="1"/>
              <p:nvPr/>
            </p:nvSpPr>
            <p:spPr>
              <a:xfrm>
                <a:off x="38100" y="-1"/>
                <a:ext cx="419100" cy="523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>
                    <a:solidFill>
                      <a:srgbClr val="CC3300"/>
                    </a:solidFill>
                  </a:defRPr>
                </a:lvl1pPr>
              </a:lstStyle>
              <a:p>
                <a:r>
                  <a:t>O</a:t>
                </a:r>
              </a:p>
            </p:txBody>
          </p:sp>
          <p:sp>
            <p:nvSpPr>
              <p:cNvPr id="188" name="Oval 105"/>
              <p:cNvSpPr/>
              <p:nvPr/>
            </p:nvSpPr>
            <p:spPr>
              <a:xfrm>
                <a:off x="304800" y="457199"/>
                <a:ext cx="76200" cy="76201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89" name="Oval 106"/>
              <p:cNvSpPr/>
              <p:nvPr/>
            </p:nvSpPr>
            <p:spPr>
              <a:xfrm>
                <a:off x="457200" y="304799"/>
                <a:ext cx="76200" cy="76201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90" name="Oval 107"/>
              <p:cNvSpPr/>
              <p:nvPr/>
            </p:nvSpPr>
            <p:spPr>
              <a:xfrm>
                <a:off x="152400" y="12700"/>
                <a:ext cx="76200" cy="76201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91" name="Oval 108"/>
              <p:cNvSpPr/>
              <p:nvPr/>
            </p:nvSpPr>
            <p:spPr>
              <a:xfrm>
                <a:off x="457200" y="152399"/>
                <a:ext cx="76200" cy="76201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grpSp>
            <p:nvGrpSpPr>
              <p:cNvPr id="194" name="Group 109"/>
              <p:cNvGrpSpPr/>
              <p:nvPr/>
            </p:nvGrpSpPr>
            <p:grpSpPr>
              <a:xfrm>
                <a:off x="0" y="152399"/>
                <a:ext cx="76200" cy="228601"/>
                <a:chOff x="0" y="0"/>
                <a:chExt cx="76200" cy="228599"/>
              </a:xfrm>
            </p:grpSpPr>
            <p:sp>
              <p:nvSpPr>
                <p:cNvPr id="192" name="Oval 110"/>
                <p:cNvSpPr/>
                <p:nvPr/>
              </p:nvSpPr>
              <p:spPr>
                <a:xfrm>
                  <a:off x="0" y="-1"/>
                  <a:ext cx="76200" cy="76201"/>
                </a:xfrm>
                <a:prstGeom prst="ellipse">
                  <a:avLst/>
                </a:prstGeom>
                <a:solidFill>
                  <a:srgbClr val="CC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CC3300"/>
                      </a:solidFill>
                    </a:defRPr>
                  </a:pPr>
                  <a:endParaRPr/>
                </a:p>
              </p:txBody>
            </p:sp>
            <p:sp>
              <p:nvSpPr>
                <p:cNvPr id="193" name="Oval 111"/>
                <p:cNvSpPr/>
                <p:nvPr/>
              </p:nvSpPr>
              <p:spPr>
                <a:xfrm>
                  <a:off x="0" y="152399"/>
                  <a:ext cx="76200" cy="76201"/>
                </a:xfrm>
                <a:prstGeom prst="ellipse">
                  <a:avLst/>
                </a:prstGeom>
                <a:solidFill>
                  <a:srgbClr val="CC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CC3300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201" name="Group 223"/>
            <p:cNvGrpSpPr/>
            <p:nvPr/>
          </p:nvGrpSpPr>
          <p:grpSpPr>
            <a:xfrm>
              <a:off x="0" y="609599"/>
              <a:ext cx="533400" cy="533401"/>
              <a:chOff x="0" y="0"/>
              <a:chExt cx="533400" cy="533399"/>
            </a:xfrm>
          </p:grpSpPr>
          <p:sp>
            <p:nvSpPr>
              <p:cNvPr id="196" name="Text Box 131"/>
              <p:cNvSpPr txBox="1"/>
              <p:nvPr/>
            </p:nvSpPr>
            <p:spPr>
              <a:xfrm>
                <a:off x="38100" y="-1"/>
                <a:ext cx="419100" cy="523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>
                    <a:solidFill>
                      <a:srgbClr val="969696"/>
                    </a:solidFill>
                  </a:defRPr>
                </a:lvl1pPr>
              </a:lstStyle>
              <a:p>
                <a:r>
                  <a:t>C</a:t>
                </a:r>
              </a:p>
            </p:txBody>
          </p:sp>
          <p:sp>
            <p:nvSpPr>
              <p:cNvPr id="197" name="Oval 132"/>
              <p:cNvSpPr/>
              <p:nvPr/>
            </p:nvSpPr>
            <p:spPr>
              <a:xfrm>
                <a:off x="457200" y="152399"/>
                <a:ext cx="76200" cy="76201"/>
              </a:xfrm>
              <a:prstGeom prst="ellipse">
                <a:avLst/>
              </a:prstGeom>
              <a:solidFill>
                <a:srgbClr val="969696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98" name="Oval 133"/>
              <p:cNvSpPr/>
              <p:nvPr/>
            </p:nvSpPr>
            <p:spPr>
              <a:xfrm>
                <a:off x="0" y="304799"/>
                <a:ext cx="76200" cy="76201"/>
              </a:xfrm>
              <a:prstGeom prst="ellipse">
                <a:avLst/>
              </a:prstGeom>
              <a:solidFill>
                <a:srgbClr val="969696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99" name="Oval 134"/>
              <p:cNvSpPr/>
              <p:nvPr/>
            </p:nvSpPr>
            <p:spPr>
              <a:xfrm>
                <a:off x="292100" y="457199"/>
                <a:ext cx="76200" cy="76201"/>
              </a:xfrm>
              <a:prstGeom prst="ellipse">
                <a:avLst/>
              </a:prstGeom>
              <a:solidFill>
                <a:srgbClr val="969696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00" name="Oval 135"/>
              <p:cNvSpPr/>
              <p:nvPr/>
            </p:nvSpPr>
            <p:spPr>
              <a:xfrm>
                <a:off x="152400" y="0"/>
                <a:ext cx="76200" cy="76201"/>
              </a:xfrm>
              <a:prstGeom prst="ellipse">
                <a:avLst/>
              </a:prstGeom>
              <a:solidFill>
                <a:srgbClr val="969696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</p:grpSp>
        <p:grpSp>
          <p:nvGrpSpPr>
            <p:cNvPr id="207" name="Group 222"/>
            <p:cNvGrpSpPr/>
            <p:nvPr/>
          </p:nvGrpSpPr>
          <p:grpSpPr>
            <a:xfrm>
              <a:off x="1828800" y="642937"/>
              <a:ext cx="533400" cy="533401"/>
              <a:chOff x="0" y="0"/>
              <a:chExt cx="533400" cy="533399"/>
            </a:xfrm>
          </p:grpSpPr>
          <p:sp>
            <p:nvSpPr>
              <p:cNvPr id="202" name="Text Box 137"/>
              <p:cNvSpPr txBox="1"/>
              <p:nvPr/>
            </p:nvSpPr>
            <p:spPr>
              <a:xfrm>
                <a:off x="38100" y="-1"/>
                <a:ext cx="419100" cy="523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>
                    <a:solidFill>
                      <a:srgbClr val="969696"/>
                    </a:solidFill>
                  </a:defRPr>
                </a:lvl1pPr>
              </a:lstStyle>
              <a:p>
                <a:r>
                  <a:t>C</a:t>
                </a:r>
              </a:p>
            </p:txBody>
          </p:sp>
          <p:sp>
            <p:nvSpPr>
              <p:cNvPr id="203" name="Oval 138"/>
              <p:cNvSpPr/>
              <p:nvPr/>
            </p:nvSpPr>
            <p:spPr>
              <a:xfrm>
                <a:off x="457200" y="152399"/>
                <a:ext cx="76200" cy="76201"/>
              </a:xfrm>
              <a:prstGeom prst="ellipse">
                <a:avLst/>
              </a:prstGeom>
              <a:solidFill>
                <a:srgbClr val="969696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04" name="Oval 139"/>
              <p:cNvSpPr/>
              <p:nvPr/>
            </p:nvSpPr>
            <p:spPr>
              <a:xfrm>
                <a:off x="0" y="304799"/>
                <a:ext cx="76200" cy="76201"/>
              </a:xfrm>
              <a:prstGeom prst="ellipse">
                <a:avLst/>
              </a:prstGeom>
              <a:solidFill>
                <a:srgbClr val="969696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05" name="Oval 140"/>
              <p:cNvSpPr/>
              <p:nvPr/>
            </p:nvSpPr>
            <p:spPr>
              <a:xfrm>
                <a:off x="292100" y="457199"/>
                <a:ext cx="76200" cy="76201"/>
              </a:xfrm>
              <a:prstGeom prst="ellipse">
                <a:avLst/>
              </a:prstGeom>
              <a:solidFill>
                <a:srgbClr val="969696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06" name="Oval 141"/>
              <p:cNvSpPr/>
              <p:nvPr/>
            </p:nvSpPr>
            <p:spPr>
              <a:xfrm>
                <a:off x="152400" y="0"/>
                <a:ext cx="76200" cy="76201"/>
              </a:xfrm>
              <a:prstGeom prst="ellipse">
                <a:avLst/>
              </a:prstGeom>
              <a:solidFill>
                <a:srgbClr val="969696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</p:grpSp>
        <p:grpSp>
          <p:nvGrpSpPr>
            <p:cNvPr id="215" name="Group 221"/>
            <p:cNvGrpSpPr/>
            <p:nvPr/>
          </p:nvGrpSpPr>
          <p:grpSpPr>
            <a:xfrm>
              <a:off x="466725" y="609599"/>
              <a:ext cx="533400" cy="533401"/>
              <a:chOff x="0" y="0"/>
              <a:chExt cx="533400" cy="533399"/>
            </a:xfrm>
          </p:grpSpPr>
          <p:sp>
            <p:nvSpPr>
              <p:cNvPr id="208" name="Text Box 122"/>
              <p:cNvSpPr txBox="1"/>
              <p:nvPr/>
            </p:nvSpPr>
            <p:spPr>
              <a:xfrm>
                <a:off x="38100" y="-1"/>
                <a:ext cx="419100" cy="523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>
                    <a:solidFill>
                      <a:srgbClr val="CC3300"/>
                    </a:solidFill>
                  </a:defRPr>
                </a:lvl1pPr>
              </a:lstStyle>
              <a:p>
                <a:r>
                  <a:t>O</a:t>
                </a:r>
              </a:p>
            </p:txBody>
          </p:sp>
          <p:sp>
            <p:nvSpPr>
              <p:cNvPr id="209" name="Oval 123"/>
              <p:cNvSpPr/>
              <p:nvPr/>
            </p:nvSpPr>
            <p:spPr>
              <a:xfrm>
                <a:off x="304800" y="14287"/>
                <a:ext cx="76200" cy="76201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10" name="Oval 124"/>
              <p:cNvSpPr/>
              <p:nvPr/>
            </p:nvSpPr>
            <p:spPr>
              <a:xfrm>
                <a:off x="457200" y="304799"/>
                <a:ext cx="76200" cy="76201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11" name="Oval 125"/>
              <p:cNvSpPr/>
              <p:nvPr/>
            </p:nvSpPr>
            <p:spPr>
              <a:xfrm>
                <a:off x="152400" y="12700"/>
                <a:ext cx="76200" cy="76201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12" name="Oval 128"/>
              <p:cNvSpPr/>
              <p:nvPr/>
            </p:nvSpPr>
            <p:spPr>
              <a:xfrm>
                <a:off x="0" y="280987"/>
                <a:ext cx="76200" cy="76201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13" name="Oval 142"/>
              <p:cNvSpPr/>
              <p:nvPr/>
            </p:nvSpPr>
            <p:spPr>
              <a:xfrm>
                <a:off x="304800" y="457199"/>
                <a:ext cx="76200" cy="76201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14" name="Oval 143"/>
              <p:cNvSpPr/>
              <p:nvPr/>
            </p:nvSpPr>
            <p:spPr>
              <a:xfrm>
                <a:off x="152400" y="455612"/>
                <a:ext cx="76200" cy="76201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</p:grpSp>
        <p:grpSp>
          <p:nvGrpSpPr>
            <p:cNvPr id="223" name="Group 220"/>
            <p:cNvGrpSpPr/>
            <p:nvPr/>
          </p:nvGrpSpPr>
          <p:grpSpPr>
            <a:xfrm>
              <a:off x="1371600" y="628649"/>
              <a:ext cx="533400" cy="533401"/>
              <a:chOff x="0" y="0"/>
              <a:chExt cx="533400" cy="533399"/>
            </a:xfrm>
          </p:grpSpPr>
          <p:sp>
            <p:nvSpPr>
              <p:cNvPr id="216" name="Text Box 144"/>
              <p:cNvSpPr txBox="1"/>
              <p:nvPr/>
            </p:nvSpPr>
            <p:spPr>
              <a:xfrm>
                <a:off x="38100" y="-1"/>
                <a:ext cx="419100" cy="523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>
                    <a:solidFill>
                      <a:srgbClr val="CC3300"/>
                    </a:solidFill>
                  </a:defRPr>
                </a:lvl1pPr>
              </a:lstStyle>
              <a:p>
                <a:r>
                  <a:t>O</a:t>
                </a:r>
              </a:p>
            </p:txBody>
          </p:sp>
          <p:sp>
            <p:nvSpPr>
              <p:cNvPr id="217" name="Oval 145"/>
              <p:cNvSpPr/>
              <p:nvPr/>
            </p:nvSpPr>
            <p:spPr>
              <a:xfrm>
                <a:off x="304800" y="14287"/>
                <a:ext cx="76200" cy="76201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18" name="Oval 147"/>
              <p:cNvSpPr/>
              <p:nvPr/>
            </p:nvSpPr>
            <p:spPr>
              <a:xfrm>
                <a:off x="152400" y="12700"/>
                <a:ext cx="76200" cy="76201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19" name="Oval 148"/>
              <p:cNvSpPr/>
              <p:nvPr/>
            </p:nvSpPr>
            <p:spPr>
              <a:xfrm>
                <a:off x="457200" y="152399"/>
                <a:ext cx="76200" cy="76201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20" name="Oval 149"/>
              <p:cNvSpPr/>
              <p:nvPr/>
            </p:nvSpPr>
            <p:spPr>
              <a:xfrm>
                <a:off x="0" y="280987"/>
                <a:ext cx="76200" cy="76201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21" name="Oval 150"/>
              <p:cNvSpPr/>
              <p:nvPr/>
            </p:nvSpPr>
            <p:spPr>
              <a:xfrm>
                <a:off x="304800" y="457199"/>
                <a:ext cx="76200" cy="76201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22" name="Oval 151"/>
              <p:cNvSpPr/>
              <p:nvPr/>
            </p:nvSpPr>
            <p:spPr>
              <a:xfrm>
                <a:off x="152400" y="455612"/>
                <a:ext cx="76200" cy="76201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</p:grpSp>
      </p:grpSp>
      <p:sp>
        <p:nvSpPr>
          <p:cNvPr id="225" name="Oval 155"/>
          <p:cNvSpPr/>
          <p:nvPr/>
        </p:nvSpPr>
        <p:spPr>
          <a:xfrm>
            <a:off x="7086600" y="3048000"/>
            <a:ext cx="76200" cy="76200"/>
          </a:xfrm>
          <a:prstGeom prst="ellipse">
            <a:avLst/>
          </a:prstGeom>
          <a:solidFill>
            <a:srgbClr val="00CC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226" name="Oval 156"/>
          <p:cNvSpPr/>
          <p:nvPr/>
        </p:nvSpPr>
        <p:spPr>
          <a:xfrm>
            <a:off x="6934200" y="3048000"/>
            <a:ext cx="76200" cy="76200"/>
          </a:xfrm>
          <a:prstGeom prst="ellipse">
            <a:avLst/>
          </a:prstGeom>
          <a:solidFill>
            <a:srgbClr val="00CC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227" name="Oval 157"/>
          <p:cNvSpPr/>
          <p:nvPr/>
        </p:nvSpPr>
        <p:spPr>
          <a:xfrm>
            <a:off x="7239000" y="3200400"/>
            <a:ext cx="76200" cy="76200"/>
          </a:xfrm>
          <a:prstGeom prst="ellipse">
            <a:avLst/>
          </a:prstGeom>
          <a:solidFill>
            <a:srgbClr val="00CC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228" name="Oval 158"/>
          <p:cNvSpPr/>
          <p:nvPr/>
        </p:nvSpPr>
        <p:spPr>
          <a:xfrm>
            <a:off x="6781800" y="3200400"/>
            <a:ext cx="76200" cy="76200"/>
          </a:xfrm>
          <a:prstGeom prst="ellipse">
            <a:avLst/>
          </a:prstGeom>
          <a:solidFill>
            <a:srgbClr val="00CC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229" name="Oval 159"/>
          <p:cNvSpPr/>
          <p:nvPr/>
        </p:nvSpPr>
        <p:spPr>
          <a:xfrm>
            <a:off x="7086600" y="3505200"/>
            <a:ext cx="76200" cy="76200"/>
          </a:xfrm>
          <a:prstGeom prst="ellipse">
            <a:avLst/>
          </a:prstGeom>
          <a:solidFill>
            <a:srgbClr val="00CC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230" name="WordArt 160"/>
          <p:cNvSpPr txBox="1"/>
          <p:nvPr/>
        </p:nvSpPr>
        <p:spPr>
          <a:xfrm>
            <a:off x="6948488" y="3186113"/>
            <a:ext cx="228601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 anchor="ctr">
            <a:normAutofit/>
          </a:bodyPr>
          <a:lstStyle>
            <a:lvl1pPr defTabSz="667512">
              <a:spcBef>
                <a:spcPts val="1000"/>
              </a:spcBef>
              <a:defRPr sz="1679" b="0">
                <a:ln w="5075">
                  <a:solidFill>
                    <a:srgbClr val="FFFFFF"/>
                  </a:solidFill>
                </a:ln>
                <a:solidFill>
                  <a:srgbClr val="00CC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P</a:t>
            </a:r>
          </a:p>
        </p:txBody>
      </p:sp>
      <p:sp>
        <p:nvSpPr>
          <p:cNvPr id="231" name="Text Box 161"/>
          <p:cNvSpPr txBox="1"/>
          <p:nvPr/>
        </p:nvSpPr>
        <p:spPr>
          <a:xfrm>
            <a:off x="6819900" y="2438400"/>
            <a:ext cx="419100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r>
              <a:t>O</a:t>
            </a:r>
          </a:p>
        </p:txBody>
      </p:sp>
      <p:sp>
        <p:nvSpPr>
          <p:cNvPr id="232" name="Oval 162"/>
          <p:cNvSpPr/>
          <p:nvPr/>
        </p:nvSpPr>
        <p:spPr>
          <a:xfrm>
            <a:off x="7086600" y="2895600"/>
            <a:ext cx="76200" cy="76200"/>
          </a:xfrm>
          <a:prstGeom prst="ellipse">
            <a:avLst/>
          </a:prstGeom>
          <a:solidFill>
            <a:srgbClr val="CC3300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233" name="Oval 163"/>
          <p:cNvSpPr/>
          <p:nvPr/>
        </p:nvSpPr>
        <p:spPr>
          <a:xfrm>
            <a:off x="7239000" y="2743200"/>
            <a:ext cx="76200" cy="76200"/>
          </a:xfrm>
          <a:prstGeom prst="ellipse">
            <a:avLst/>
          </a:prstGeom>
          <a:solidFill>
            <a:srgbClr val="CC3300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234" name="Oval 164"/>
          <p:cNvSpPr/>
          <p:nvPr/>
        </p:nvSpPr>
        <p:spPr>
          <a:xfrm>
            <a:off x="6934200" y="2894013"/>
            <a:ext cx="76200" cy="76201"/>
          </a:xfrm>
          <a:prstGeom prst="ellipse">
            <a:avLst/>
          </a:prstGeom>
          <a:solidFill>
            <a:srgbClr val="CC3300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235" name="Oval 165"/>
          <p:cNvSpPr/>
          <p:nvPr/>
        </p:nvSpPr>
        <p:spPr>
          <a:xfrm>
            <a:off x="7239000" y="2590800"/>
            <a:ext cx="76200" cy="76200"/>
          </a:xfrm>
          <a:prstGeom prst="ellipse">
            <a:avLst/>
          </a:prstGeom>
          <a:solidFill>
            <a:srgbClr val="CC3300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236" name="Oval 167"/>
          <p:cNvSpPr/>
          <p:nvPr/>
        </p:nvSpPr>
        <p:spPr>
          <a:xfrm>
            <a:off x="6781800" y="2590800"/>
            <a:ext cx="76200" cy="76200"/>
          </a:xfrm>
          <a:prstGeom prst="ellipse">
            <a:avLst/>
          </a:prstGeom>
          <a:solidFill>
            <a:srgbClr val="CC3300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237" name="Oval 168"/>
          <p:cNvSpPr/>
          <p:nvPr/>
        </p:nvSpPr>
        <p:spPr>
          <a:xfrm>
            <a:off x="6781800" y="2743200"/>
            <a:ext cx="76200" cy="76200"/>
          </a:xfrm>
          <a:prstGeom prst="ellipse">
            <a:avLst/>
          </a:prstGeom>
          <a:solidFill>
            <a:srgbClr val="CC3300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238" name="Text Box 170"/>
          <p:cNvSpPr txBox="1"/>
          <p:nvPr/>
        </p:nvSpPr>
        <p:spPr>
          <a:xfrm>
            <a:off x="6819900" y="3519487"/>
            <a:ext cx="419100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r>
              <a:t>O</a:t>
            </a:r>
          </a:p>
        </p:txBody>
      </p:sp>
      <p:sp>
        <p:nvSpPr>
          <p:cNvPr id="239" name="Oval 171"/>
          <p:cNvSpPr/>
          <p:nvPr/>
        </p:nvSpPr>
        <p:spPr>
          <a:xfrm>
            <a:off x="7086600" y="3976687"/>
            <a:ext cx="76200" cy="76201"/>
          </a:xfrm>
          <a:prstGeom prst="ellipse">
            <a:avLst/>
          </a:prstGeom>
          <a:solidFill>
            <a:srgbClr val="CC3300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240" name="Oval 172"/>
          <p:cNvSpPr/>
          <p:nvPr/>
        </p:nvSpPr>
        <p:spPr>
          <a:xfrm>
            <a:off x="7239000" y="3824287"/>
            <a:ext cx="76200" cy="76201"/>
          </a:xfrm>
          <a:prstGeom prst="ellipse">
            <a:avLst/>
          </a:prstGeom>
          <a:solidFill>
            <a:srgbClr val="CC3300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241" name="Oval 173"/>
          <p:cNvSpPr/>
          <p:nvPr/>
        </p:nvSpPr>
        <p:spPr>
          <a:xfrm>
            <a:off x="6934200" y="3532187"/>
            <a:ext cx="76200" cy="76201"/>
          </a:xfrm>
          <a:prstGeom prst="ellipse">
            <a:avLst/>
          </a:prstGeom>
          <a:solidFill>
            <a:srgbClr val="CC3300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242" name="Oval 174"/>
          <p:cNvSpPr/>
          <p:nvPr/>
        </p:nvSpPr>
        <p:spPr>
          <a:xfrm>
            <a:off x="7239000" y="3671887"/>
            <a:ext cx="76200" cy="76201"/>
          </a:xfrm>
          <a:prstGeom prst="ellipse">
            <a:avLst/>
          </a:prstGeom>
          <a:solidFill>
            <a:srgbClr val="CC3300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grpSp>
        <p:nvGrpSpPr>
          <p:cNvPr id="245" name="Group 175"/>
          <p:cNvGrpSpPr/>
          <p:nvPr/>
        </p:nvGrpSpPr>
        <p:grpSpPr>
          <a:xfrm>
            <a:off x="6781800" y="3671887"/>
            <a:ext cx="76200" cy="228601"/>
            <a:chOff x="0" y="0"/>
            <a:chExt cx="76200" cy="228600"/>
          </a:xfrm>
        </p:grpSpPr>
        <p:sp>
          <p:nvSpPr>
            <p:cNvPr id="243" name="Oval 176"/>
            <p:cNvSpPr/>
            <p:nvPr/>
          </p:nvSpPr>
          <p:spPr>
            <a:xfrm>
              <a:off x="0" y="0"/>
              <a:ext cx="76200" cy="76200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244" name="Oval 177"/>
            <p:cNvSpPr/>
            <p:nvPr/>
          </p:nvSpPr>
          <p:spPr>
            <a:xfrm>
              <a:off x="0" y="152400"/>
              <a:ext cx="76200" cy="76200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</p:grpSp>
      <p:sp>
        <p:nvSpPr>
          <p:cNvPr id="246" name="Text Box 179"/>
          <p:cNvSpPr txBox="1"/>
          <p:nvPr/>
        </p:nvSpPr>
        <p:spPr>
          <a:xfrm>
            <a:off x="5905500" y="3048000"/>
            <a:ext cx="419100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969696"/>
                </a:solidFill>
              </a:defRPr>
            </a:lvl1pPr>
          </a:lstStyle>
          <a:p>
            <a:r>
              <a:t>C</a:t>
            </a:r>
          </a:p>
        </p:txBody>
      </p:sp>
      <p:sp>
        <p:nvSpPr>
          <p:cNvPr id="247" name="Oval 180"/>
          <p:cNvSpPr/>
          <p:nvPr/>
        </p:nvSpPr>
        <p:spPr>
          <a:xfrm>
            <a:off x="6324600" y="3200400"/>
            <a:ext cx="76200" cy="76200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248" name="Oval 181"/>
          <p:cNvSpPr/>
          <p:nvPr/>
        </p:nvSpPr>
        <p:spPr>
          <a:xfrm>
            <a:off x="5867400" y="3352800"/>
            <a:ext cx="76200" cy="76200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249" name="Oval 182"/>
          <p:cNvSpPr/>
          <p:nvPr/>
        </p:nvSpPr>
        <p:spPr>
          <a:xfrm>
            <a:off x="6159500" y="3505200"/>
            <a:ext cx="76200" cy="76200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250" name="Oval 183"/>
          <p:cNvSpPr/>
          <p:nvPr/>
        </p:nvSpPr>
        <p:spPr>
          <a:xfrm>
            <a:off x="6019800" y="3048000"/>
            <a:ext cx="76200" cy="76200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251" name="Text Box 185"/>
          <p:cNvSpPr txBox="1"/>
          <p:nvPr/>
        </p:nvSpPr>
        <p:spPr>
          <a:xfrm>
            <a:off x="7734300" y="3081338"/>
            <a:ext cx="419100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969696"/>
                </a:solidFill>
              </a:defRPr>
            </a:lvl1pPr>
          </a:lstStyle>
          <a:p>
            <a:r>
              <a:t>C</a:t>
            </a:r>
          </a:p>
        </p:txBody>
      </p:sp>
      <p:sp>
        <p:nvSpPr>
          <p:cNvPr id="252" name="Oval 186"/>
          <p:cNvSpPr/>
          <p:nvPr/>
        </p:nvSpPr>
        <p:spPr>
          <a:xfrm>
            <a:off x="8153400" y="3233738"/>
            <a:ext cx="76200" cy="76201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253" name="Oval 187"/>
          <p:cNvSpPr/>
          <p:nvPr/>
        </p:nvSpPr>
        <p:spPr>
          <a:xfrm>
            <a:off x="7696200" y="3386137"/>
            <a:ext cx="76200" cy="76201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254" name="Oval 188"/>
          <p:cNvSpPr/>
          <p:nvPr/>
        </p:nvSpPr>
        <p:spPr>
          <a:xfrm>
            <a:off x="7988300" y="3538537"/>
            <a:ext cx="76200" cy="76201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255" name="Oval 189"/>
          <p:cNvSpPr/>
          <p:nvPr/>
        </p:nvSpPr>
        <p:spPr>
          <a:xfrm>
            <a:off x="7848600" y="3081338"/>
            <a:ext cx="76200" cy="76201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256" name="Text Box 191"/>
          <p:cNvSpPr txBox="1"/>
          <p:nvPr/>
        </p:nvSpPr>
        <p:spPr>
          <a:xfrm>
            <a:off x="6372225" y="3048000"/>
            <a:ext cx="419100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r>
              <a:t>O</a:t>
            </a:r>
          </a:p>
        </p:txBody>
      </p:sp>
      <p:sp>
        <p:nvSpPr>
          <p:cNvPr id="257" name="Oval 192"/>
          <p:cNvSpPr/>
          <p:nvPr/>
        </p:nvSpPr>
        <p:spPr>
          <a:xfrm>
            <a:off x="6638925" y="3062288"/>
            <a:ext cx="76200" cy="76201"/>
          </a:xfrm>
          <a:prstGeom prst="ellipse">
            <a:avLst/>
          </a:prstGeom>
          <a:solidFill>
            <a:srgbClr val="CC3300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258" name="Oval 193"/>
          <p:cNvSpPr/>
          <p:nvPr/>
        </p:nvSpPr>
        <p:spPr>
          <a:xfrm>
            <a:off x="6791325" y="3352800"/>
            <a:ext cx="76200" cy="76200"/>
          </a:xfrm>
          <a:prstGeom prst="ellipse">
            <a:avLst/>
          </a:prstGeom>
          <a:solidFill>
            <a:srgbClr val="CC3300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259" name="Oval 194"/>
          <p:cNvSpPr/>
          <p:nvPr/>
        </p:nvSpPr>
        <p:spPr>
          <a:xfrm>
            <a:off x="6486525" y="3060700"/>
            <a:ext cx="76200" cy="76200"/>
          </a:xfrm>
          <a:prstGeom prst="ellipse">
            <a:avLst/>
          </a:prstGeom>
          <a:solidFill>
            <a:srgbClr val="CC3300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260" name="Oval 195"/>
          <p:cNvSpPr/>
          <p:nvPr/>
        </p:nvSpPr>
        <p:spPr>
          <a:xfrm>
            <a:off x="6334125" y="3328987"/>
            <a:ext cx="76200" cy="76201"/>
          </a:xfrm>
          <a:prstGeom prst="ellipse">
            <a:avLst/>
          </a:prstGeom>
          <a:solidFill>
            <a:srgbClr val="CC3300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261" name="Oval 196"/>
          <p:cNvSpPr/>
          <p:nvPr/>
        </p:nvSpPr>
        <p:spPr>
          <a:xfrm>
            <a:off x="6638925" y="3505200"/>
            <a:ext cx="76200" cy="76200"/>
          </a:xfrm>
          <a:prstGeom prst="ellipse">
            <a:avLst/>
          </a:prstGeom>
          <a:solidFill>
            <a:srgbClr val="CC3300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262" name="Oval 197"/>
          <p:cNvSpPr/>
          <p:nvPr/>
        </p:nvSpPr>
        <p:spPr>
          <a:xfrm>
            <a:off x="6486525" y="3503612"/>
            <a:ext cx="76200" cy="76201"/>
          </a:xfrm>
          <a:prstGeom prst="ellipse">
            <a:avLst/>
          </a:prstGeom>
          <a:solidFill>
            <a:srgbClr val="CC3300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grpSp>
        <p:nvGrpSpPr>
          <p:cNvPr id="270" name="Group 228"/>
          <p:cNvGrpSpPr/>
          <p:nvPr/>
        </p:nvGrpSpPr>
        <p:grpSpPr>
          <a:xfrm>
            <a:off x="7239000" y="3067049"/>
            <a:ext cx="533400" cy="533401"/>
            <a:chOff x="0" y="0"/>
            <a:chExt cx="533400" cy="533400"/>
          </a:xfrm>
        </p:grpSpPr>
        <p:sp>
          <p:nvSpPr>
            <p:cNvPr id="263" name="Text Box 199"/>
            <p:cNvSpPr txBox="1"/>
            <p:nvPr/>
          </p:nvSpPr>
          <p:spPr>
            <a:xfrm>
              <a:off x="38100" y="-1"/>
              <a:ext cx="4191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>
                  <a:solidFill>
                    <a:srgbClr val="CC3300"/>
                  </a:solidFill>
                </a:defRPr>
              </a:lvl1pPr>
            </a:lstStyle>
            <a:p>
              <a:r>
                <a:t>O</a:t>
              </a:r>
            </a:p>
          </p:txBody>
        </p:sp>
        <p:sp>
          <p:nvSpPr>
            <p:cNvPr id="264" name="Oval 200"/>
            <p:cNvSpPr/>
            <p:nvPr/>
          </p:nvSpPr>
          <p:spPr>
            <a:xfrm>
              <a:off x="304800" y="14287"/>
              <a:ext cx="76200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265" name="Oval 201"/>
            <p:cNvSpPr/>
            <p:nvPr/>
          </p:nvSpPr>
          <p:spPr>
            <a:xfrm>
              <a:off x="152400" y="12700"/>
              <a:ext cx="76200" cy="76200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266" name="Oval 202"/>
            <p:cNvSpPr/>
            <p:nvPr/>
          </p:nvSpPr>
          <p:spPr>
            <a:xfrm>
              <a:off x="457200" y="152400"/>
              <a:ext cx="76200" cy="76200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267" name="Oval 203"/>
            <p:cNvSpPr/>
            <p:nvPr/>
          </p:nvSpPr>
          <p:spPr>
            <a:xfrm>
              <a:off x="0" y="280987"/>
              <a:ext cx="76200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268" name="Oval 204"/>
            <p:cNvSpPr/>
            <p:nvPr/>
          </p:nvSpPr>
          <p:spPr>
            <a:xfrm>
              <a:off x="304800" y="457200"/>
              <a:ext cx="76200" cy="76200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269" name="Oval 205"/>
            <p:cNvSpPr/>
            <p:nvPr/>
          </p:nvSpPr>
          <p:spPr>
            <a:xfrm>
              <a:off x="152400" y="455612"/>
              <a:ext cx="76200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</p:grpSp>
      <p:sp>
        <p:nvSpPr>
          <p:cNvPr id="271" name="Oval 207"/>
          <p:cNvSpPr/>
          <p:nvPr/>
        </p:nvSpPr>
        <p:spPr>
          <a:xfrm>
            <a:off x="6948488" y="3976687"/>
            <a:ext cx="76201" cy="76201"/>
          </a:xfrm>
          <a:prstGeom prst="ellipse">
            <a:avLst/>
          </a:prstGeom>
          <a:solidFill>
            <a:srgbClr val="FFCC00"/>
          </a:solidFill>
          <a:ln w="12700">
            <a:solidFill>
              <a:srgbClr val="FFCC00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272" name="Line 210"/>
          <p:cNvSpPr/>
          <p:nvPr/>
        </p:nvSpPr>
        <p:spPr>
          <a:xfrm>
            <a:off x="6719888" y="4210050"/>
            <a:ext cx="228601" cy="0"/>
          </a:xfrm>
          <a:prstGeom prst="line">
            <a:avLst/>
          </a:prstGeom>
          <a:ln w="5715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3" name="Line 214"/>
          <p:cNvSpPr/>
          <p:nvPr/>
        </p:nvSpPr>
        <p:spPr>
          <a:xfrm>
            <a:off x="4995862" y="3344545"/>
            <a:ext cx="609601" cy="1"/>
          </a:xfrm>
          <a:prstGeom prst="line">
            <a:avLst/>
          </a:prstGeom>
          <a:ln w="57150">
            <a:solidFill>
              <a:srgbClr val="FFCC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4" name="Line 215"/>
          <p:cNvSpPr/>
          <p:nvPr/>
        </p:nvSpPr>
        <p:spPr>
          <a:xfrm>
            <a:off x="1419225" y="3277870"/>
            <a:ext cx="609601" cy="1"/>
          </a:xfrm>
          <a:prstGeom prst="line">
            <a:avLst/>
          </a:prstGeom>
          <a:ln w="57150">
            <a:solidFill>
              <a:srgbClr val="FFCC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5" name="Rectangle 216"/>
          <p:cNvSpPr txBox="1"/>
          <p:nvPr/>
        </p:nvSpPr>
        <p:spPr>
          <a:xfrm>
            <a:off x="3048000" y="4038600"/>
            <a:ext cx="1295400" cy="622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sz="1600" b="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Unpaired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300"/>
              </a:spcBef>
              <a:defRPr sz="1600" b="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electron</a:t>
            </a:r>
          </a:p>
        </p:txBody>
      </p:sp>
      <p:sp>
        <p:nvSpPr>
          <p:cNvPr id="276" name="Rectangle 217"/>
          <p:cNvSpPr txBox="1"/>
          <p:nvPr/>
        </p:nvSpPr>
        <p:spPr>
          <a:xfrm>
            <a:off x="5867400" y="4343400"/>
            <a:ext cx="2590800" cy="622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sz="1600" b="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"Withdraws" (steals) 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300"/>
              </a:spcBef>
              <a:defRPr sz="1600" b="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partner from elsewhere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279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Balance of forces:</a:t>
            </a:r>
          </a:p>
        </p:txBody>
      </p:sp>
      <p:sp>
        <p:nvSpPr>
          <p:cNvPr id="280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228600" y="914400"/>
            <a:ext cx="8686800" cy="2133600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Negative charge on backbones tries to push DNA strands apart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Offset by hydrogen bonding between bases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RESULT:  DNA strands come apart easily - "denature"  (e.g. upon heating to 95 C)</a:t>
            </a:r>
          </a:p>
          <a:p>
            <a:pPr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Which turns out to be part of their job!</a:t>
            </a:r>
          </a:p>
        </p:txBody>
      </p:sp>
      <p:pic>
        <p:nvPicPr>
          <p:cNvPr id="281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3125" t="42708" r="43750" b="15625"/>
          <a:stretch>
            <a:fillRect/>
          </a:stretch>
        </p:blipFill>
        <p:spPr>
          <a:xfrm>
            <a:off x="1828800" y="3200400"/>
            <a:ext cx="5181600" cy="304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Line 6"/>
          <p:cNvSpPr/>
          <p:nvPr/>
        </p:nvSpPr>
        <p:spPr>
          <a:xfrm flipH="1">
            <a:off x="1371599" y="4495800"/>
            <a:ext cx="685801" cy="0"/>
          </a:xfrm>
          <a:prstGeom prst="line">
            <a:avLst/>
          </a:prstGeom>
          <a:ln w="101600">
            <a:solidFill>
              <a:srgbClr val="FFCC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3" name="Line 7"/>
          <p:cNvSpPr/>
          <p:nvPr/>
        </p:nvSpPr>
        <p:spPr>
          <a:xfrm>
            <a:off x="6567488" y="4562475"/>
            <a:ext cx="762001" cy="0"/>
          </a:xfrm>
          <a:prstGeom prst="line">
            <a:avLst/>
          </a:prstGeom>
          <a:ln w="101600">
            <a:solidFill>
              <a:srgbClr val="FFCC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4" name="Line 8"/>
          <p:cNvSpPr/>
          <p:nvPr/>
        </p:nvSpPr>
        <p:spPr>
          <a:xfrm flipH="1">
            <a:off x="4343399" y="3657600"/>
            <a:ext cx="685801" cy="0"/>
          </a:xfrm>
          <a:prstGeom prst="line">
            <a:avLst/>
          </a:prstGeom>
          <a:ln w="76200">
            <a:solidFill>
              <a:srgbClr val="FFCC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5" name="Line 11"/>
          <p:cNvSpPr/>
          <p:nvPr/>
        </p:nvSpPr>
        <p:spPr>
          <a:xfrm>
            <a:off x="3505200" y="3657600"/>
            <a:ext cx="762001" cy="0"/>
          </a:xfrm>
          <a:prstGeom prst="line">
            <a:avLst/>
          </a:prstGeom>
          <a:ln w="76200">
            <a:solidFill>
              <a:srgbClr val="FFCC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6" name="Line 12"/>
          <p:cNvSpPr/>
          <p:nvPr/>
        </p:nvSpPr>
        <p:spPr>
          <a:xfrm flipH="1">
            <a:off x="4343399" y="5257800"/>
            <a:ext cx="685801" cy="0"/>
          </a:xfrm>
          <a:prstGeom prst="line">
            <a:avLst/>
          </a:prstGeom>
          <a:ln w="76200">
            <a:solidFill>
              <a:srgbClr val="FFCC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7" name="Line 13"/>
          <p:cNvSpPr/>
          <p:nvPr/>
        </p:nvSpPr>
        <p:spPr>
          <a:xfrm>
            <a:off x="3505200" y="5257800"/>
            <a:ext cx="762001" cy="0"/>
          </a:xfrm>
          <a:prstGeom prst="line">
            <a:avLst/>
          </a:prstGeom>
          <a:ln w="76200">
            <a:solidFill>
              <a:srgbClr val="FFCC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290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Terminology break:</a:t>
            </a:r>
          </a:p>
        </p:txBody>
      </p:sp>
      <p:sp>
        <p:nvSpPr>
          <p:cNvPr id="291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209550" y="4845049"/>
            <a:ext cx="2514600" cy="803106"/>
          </a:xfrm>
          <a:prstGeom prst="rect">
            <a:avLst/>
          </a:prstGeom>
        </p:spPr>
        <p:txBody>
          <a:bodyPr/>
          <a:lstStyle/>
          <a:p>
            <a:pPr algn="ctr">
              <a:defRPr b="1">
                <a:solidFill>
                  <a:srgbClr val="99FFCC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Base </a:t>
            </a:r>
          </a:p>
          <a:p>
            <a:pPr algn="ctr">
              <a:spcBef>
                <a:spcPts val="300"/>
              </a:spcBef>
              <a:defRPr sz="1600" b="1">
                <a:solidFill>
                  <a:srgbClr val="99FFCC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A, C, G or T</a:t>
            </a:r>
          </a:p>
        </p:txBody>
      </p:sp>
      <p:grpSp>
        <p:nvGrpSpPr>
          <p:cNvPr id="296" name="Group 11"/>
          <p:cNvGrpSpPr/>
          <p:nvPr/>
        </p:nvGrpSpPr>
        <p:grpSpPr>
          <a:xfrm>
            <a:off x="3181350" y="958850"/>
            <a:ext cx="5791200" cy="4767263"/>
            <a:chOff x="0" y="0"/>
            <a:chExt cx="5791200" cy="4767262"/>
          </a:xfrm>
        </p:grpSpPr>
        <p:pic>
          <p:nvPicPr>
            <p:cNvPr id="292" name="Picture 5" descr="Picture 5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791200" cy="47672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3" name="Oval 6"/>
            <p:cNvSpPr/>
            <p:nvPr/>
          </p:nvSpPr>
          <p:spPr>
            <a:xfrm rot="21186154">
              <a:off x="265112" y="1995487"/>
              <a:ext cx="3235327" cy="2359027"/>
            </a:xfrm>
            <a:prstGeom prst="ellipse">
              <a:avLst/>
            </a:prstGeom>
            <a:noFill/>
            <a:ln w="381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294" name="Oval 8"/>
            <p:cNvSpPr/>
            <p:nvPr/>
          </p:nvSpPr>
          <p:spPr>
            <a:xfrm rot="20654015">
              <a:off x="1066799" y="2200275"/>
              <a:ext cx="2438401" cy="1905001"/>
            </a:xfrm>
            <a:prstGeom prst="ellips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295" name="Oval 10"/>
            <p:cNvSpPr/>
            <p:nvPr/>
          </p:nvSpPr>
          <p:spPr>
            <a:xfrm rot="20654015">
              <a:off x="1931987" y="2259012"/>
              <a:ext cx="1555751" cy="1581151"/>
            </a:xfrm>
            <a:prstGeom prst="ellipse">
              <a:avLst/>
            </a:prstGeom>
            <a:noFill/>
            <a:ln w="38100" cap="flat">
              <a:solidFill>
                <a:srgbClr val="99FF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</p:grpSp>
      <p:sp>
        <p:nvSpPr>
          <p:cNvPr id="297" name="Rectangle 12"/>
          <p:cNvSpPr txBox="1"/>
          <p:nvPr/>
        </p:nvSpPr>
        <p:spPr>
          <a:xfrm>
            <a:off x="57150" y="1720850"/>
            <a:ext cx="2743200" cy="97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400"/>
              </a:spcBef>
              <a:defRPr sz="180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Nucleotide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600"/>
              </a:spcBef>
              <a:defRPr sz="70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40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Complete building block of base, ribose and phosphate</a:t>
            </a:r>
          </a:p>
        </p:txBody>
      </p:sp>
      <p:sp>
        <p:nvSpPr>
          <p:cNvPr id="298" name="Rectangle 13"/>
          <p:cNvSpPr txBox="1"/>
          <p:nvPr/>
        </p:nvSpPr>
        <p:spPr>
          <a:xfrm>
            <a:off x="57150" y="3321050"/>
            <a:ext cx="2743200" cy="803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400"/>
              </a:spcBef>
              <a:defRPr sz="1800">
                <a:solidFill>
                  <a:srgbClr val="FF00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Nucleoside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600"/>
              </a:spcBef>
              <a:defRPr sz="700">
                <a:solidFill>
                  <a:srgbClr val="FF00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solidFill>
                  <a:srgbClr val="FF00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Base + ribose</a:t>
            </a:r>
          </a:p>
        </p:txBody>
      </p:sp>
      <p:sp>
        <p:nvSpPr>
          <p:cNvPr id="299" name="Line 14"/>
          <p:cNvSpPr/>
          <p:nvPr/>
        </p:nvSpPr>
        <p:spPr>
          <a:xfrm>
            <a:off x="2800350" y="2406649"/>
            <a:ext cx="1143001" cy="685802"/>
          </a:xfrm>
          <a:prstGeom prst="line">
            <a:avLst/>
          </a:prstGeom>
          <a:ln w="38100">
            <a:solidFill>
              <a:srgbClr val="FFCC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0" name="Line 15"/>
          <p:cNvSpPr/>
          <p:nvPr/>
        </p:nvSpPr>
        <p:spPr>
          <a:xfrm>
            <a:off x="2343150" y="3778250"/>
            <a:ext cx="1600201" cy="304801"/>
          </a:xfrm>
          <a:prstGeom prst="line">
            <a:avLst/>
          </a:prstGeom>
          <a:ln w="38100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1" name="Line 16"/>
          <p:cNvSpPr/>
          <p:nvPr/>
        </p:nvSpPr>
        <p:spPr>
          <a:xfrm flipV="1">
            <a:off x="2647950" y="4616449"/>
            <a:ext cx="2514601" cy="381001"/>
          </a:xfrm>
          <a:prstGeom prst="line">
            <a:avLst/>
          </a:prstGeom>
          <a:ln w="38100">
            <a:solidFill>
              <a:srgbClr val="99FFCC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2" name="Text Box 17"/>
          <p:cNvSpPr txBox="1"/>
          <p:nvPr/>
        </p:nvSpPr>
        <p:spPr>
          <a:xfrm>
            <a:off x="3181350" y="5759449"/>
            <a:ext cx="579120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700"/>
              </a:spcBef>
              <a:defRPr sz="1200" b="0">
                <a:solidFill>
                  <a:srgbClr val="FFFFFF"/>
                </a:solidFill>
              </a:defRPr>
            </a:lvl1pPr>
          </a:lstStyle>
          <a:p>
            <a:r>
              <a:t>(Modified from Wikipedia page on DNA)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ecture 1 - What is Nanoscience">
  <a:themeElements>
    <a:clrScheme name="Custom 49">
      <a:dk1>
        <a:srgbClr val="003366"/>
      </a:dk1>
      <a:lt1>
        <a:srgbClr val="666666"/>
      </a:lt1>
      <a:dk2>
        <a:srgbClr val="A7A7A7"/>
      </a:dk2>
      <a:lt2>
        <a:srgbClr val="535353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20FFFF"/>
      </a:hlink>
      <a:folHlink>
        <a:srgbClr val="FF00FF"/>
      </a:folHlink>
    </a:clrScheme>
    <a:fontScheme name="Lecture 1 - What is Nanoscienc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ecture 1 - What is Nanoscie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1600"/>
          </a:spcBef>
          <a:spcAft>
            <a:spcPts val="0"/>
          </a:spcAft>
          <a:buClrTx/>
          <a:buSzTx/>
          <a:buFontTx/>
          <a:buNone/>
          <a:tabLst/>
          <a:defRPr kumimoji="0" sz="28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1600"/>
          </a:spcBef>
          <a:spcAft>
            <a:spcPts val="0"/>
          </a:spcAft>
          <a:buClrTx/>
          <a:buSzTx/>
          <a:buFontTx/>
          <a:buNone/>
          <a:tabLst/>
          <a:defRPr kumimoji="0" sz="28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ecture 1 - What is Nanoscience">
  <a:themeElements>
    <a:clrScheme name="Lecture 1 - What is Nanoscien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00FF"/>
      </a:hlink>
      <a:folHlink>
        <a:srgbClr val="FF00FF"/>
      </a:folHlink>
    </a:clrScheme>
    <a:fontScheme name="Lecture 1 - What is Nanoscienc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ecture 1 - What is Nanoscie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1600"/>
          </a:spcBef>
          <a:spcAft>
            <a:spcPts val="0"/>
          </a:spcAft>
          <a:buClrTx/>
          <a:buSzTx/>
          <a:buFontTx/>
          <a:buNone/>
          <a:tabLst/>
          <a:defRPr kumimoji="0" sz="28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1600"/>
          </a:spcBef>
          <a:spcAft>
            <a:spcPts val="0"/>
          </a:spcAft>
          <a:buClrTx/>
          <a:buSzTx/>
          <a:buFontTx/>
          <a:buNone/>
          <a:tabLst/>
          <a:defRPr kumimoji="0" sz="28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4452</Words>
  <Application>Microsoft Macintosh PowerPoint</Application>
  <PresentationFormat>On-screen Show (4:3)</PresentationFormat>
  <Paragraphs>705</Paragraphs>
  <Slides>47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Lecture 1 - What is Nanoscience</vt:lpstr>
      <vt:lpstr>DNA-based Self-Assembly</vt:lpstr>
      <vt:lpstr>Let's start at the beginning</vt:lpstr>
      <vt:lpstr>Enter James Watson and Francis Crick of Cambridge University</vt:lpstr>
      <vt:lpstr>Then Watson and Crick . . .</vt:lpstr>
      <vt:lpstr>"Deoxyribonucleic Acid"  What does it mean?</vt:lpstr>
      <vt:lpstr>DNA helical backbone of 2-Deoxyribose - Phosphate</vt:lpstr>
      <vt:lpstr>An important feature of the phosphate:  It's charged!</vt:lpstr>
      <vt:lpstr>Balance of forces:</vt:lpstr>
      <vt:lpstr>Terminology break:</vt:lpstr>
      <vt:lpstr>And what about the 3’ and 5’ end labels?</vt:lpstr>
      <vt:lpstr>Information content of DNA?</vt:lpstr>
      <vt:lpstr>Divided between 23 chromosome pairs in humans:</vt:lpstr>
      <vt:lpstr>Slide 13</vt:lpstr>
      <vt:lpstr>Or as an animation:</vt:lpstr>
      <vt:lpstr>But an important point of clarification!</vt:lpstr>
      <vt:lpstr>Slide 16</vt:lpstr>
      <vt:lpstr>DNA Self-Assembly Task #1: Replication</vt:lpstr>
      <vt:lpstr>Topoisomerase does this by cutting, then reconnecting, one DNA strand:</vt:lpstr>
      <vt:lpstr>Once separated, complementary strands can be assembled</vt:lpstr>
      <vt:lpstr>Looking more closely:</vt:lpstr>
      <vt:lpstr>Slide 21</vt:lpstr>
      <vt:lpstr>Yielding final more complex procedure:</vt:lpstr>
      <vt:lpstr>Or as an animation:</vt:lpstr>
      <vt:lpstr>DNA Self-Assembly Task #2: RNA "Transcription"</vt:lpstr>
      <vt:lpstr>Easier to synthesize single RNA strand:</vt:lpstr>
      <vt:lpstr>Reality is not quite so neat:</vt:lpstr>
      <vt:lpstr>Replicate WHOLE length of DNA in RNA?</vt:lpstr>
      <vt:lpstr>DNA Self-Assembly Task #3:  RNA Protein "Translation"</vt:lpstr>
      <vt:lpstr>Twenty different amino acids based on choice of R group:</vt:lpstr>
      <vt:lpstr>Amino acid sequence along peptide chain can:</vt:lpstr>
      <vt:lpstr>Two most basic polypeptide structures:</vt:lpstr>
      <vt:lpstr>Which can be combined . . .</vt:lpstr>
      <vt:lpstr>Which actually assemble via a trial and error energy minimization process</vt:lpstr>
      <vt:lpstr>Final 3D groupings of polypeptide(s) ≡ "Protein"</vt:lpstr>
      <vt:lpstr>Somewhat easier in pictures:</vt:lpstr>
      <vt:lpstr>Ribosomal RNA units clamp onto mRNA chain:</vt:lpstr>
      <vt:lpstr>Leading to creation of 3D structure of polypeptide(s) ≡ "Protein"</vt:lpstr>
      <vt:lpstr>But back to earlier question of “What is a Gene?”</vt:lpstr>
      <vt:lpstr>But we are learning that it is even more complicated:</vt:lpstr>
      <vt:lpstr>What if complementary RNA subunit is programmed elsewhere on genome?</vt:lpstr>
      <vt:lpstr>This “microRNA” = another form of gene</vt:lpstr>
      <vt:lpstr>This trick is now being investigated in Nano Medicine</vt:lpstr>
      <vt:lpstr>But genetic programming has GOT to be even MORE complicated:</vt:lpstr>
      <vt:lpstr>Further:</vt:lpstr>
      <vt:lpstr>To “express” a gene, have got to undo that wonderful DNA packing:</vt:lpstr>
      <vt:lpstr>In conclusion, we've now learned about the "ultimate" in self-assembly:</vt:lpstr>
      <vt:lpstr>Credits / Acknowledgements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DNA-based Self-Assembly</dc:title>
  <cp:lastModifiedBy>John Bean</cp:lastModifiedBy>
  <cp:revision>1</cp:revision>
  <dcterms:created xsi:type="dcterms:W3CDTF">2019-03-04T19:34:14Z</dcterms:created>
  <dcterms:modified xsi:type="dcterms:W3CDTF">2019-03-04T19:35:46Z</dcterms:modified>
</cp:coreProperties>
</file>